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61" r:id="rId5"/>
    <p:sldId id="262" r:id="rId6"/>
    <p:sldId id="260" r:id="rId7"/>
    <p:sldId id="263" r:id="rId8"/>
    <p:sldId id="25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3F3F"/>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460" autoAdjust="0"/>
  </p:normalViewPr>
  <p:slideViewPr>
    <p:cSldViewPr snapToGrid="0">
      <p:cViewPr varScale="1">
        <p:scale>
          <a:sx n="67" d="100"/>
          <a:sy n="67" d="100"/>
        </p:scale>
        <p:origin x="1296"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5ECB2BA-6E9E-4308-B887-6ED2DEA2C39D}" type="doc">
      <dgm:prSet loTypeId="urn:microsoft.com/office/officeart/2005/8/layout/hierarchy3" loCatId="hierarchy" qsTypeId="urn:microsoft.com/office/officeart/2005/8/quickstyle/simple1" qsCatId="simple" csTypeId="urn:microsoft.com/office/officeart/2005/8/colors/colorful2" csCatId="colorful"/>
      <dgm:spPr/>
      <dgm:t>
        <a:bodyPr/>
        <a:lstStyle/>
        <a:p>
          <a:endParaRPr lang="en-US"/>
        </a:p>
      </dgm:t>
    </dgm:pt>
    <dgm:pt modelId="{07F0A0E1-01B5-4D8F-99F8-C423B3D81EBD}">
      <dgm:prSet/>
      <dgm:spPr/>
      <dgm:t>
        <a:bodyPr/>
        <a:lstStyle/>
        <a:p>
          <a:r>
            <a:rPr lang="en-GB"/>
            <a:t>CAR MANUFACTURES LIE! (Dr Sam Cooper)</a:t>
          </a:r>
          <a:endParaRPr lang="en-US"/>
        </a:p>
      </dgm:t>
    </dgm:pt>
    <dgm:pt modelId="{F8A1D6CC-BE75-49F0-B2A2-4CD92D9C0368}" type="parTrans" cxnId="{9F4F5C30-6E37-459B-987A-5EB60218CD78}">
      <dgm:prSet/>
      <dgm:spPr/>
      <dgm:t>
        <a:bodyPr/>
        <a:lstStyle/>
        <a:p>
          <a:endParaRPr lang="en-US"/>
        </a:p>
      </dgm:t>
    </dgm:pt>
    <dgm:pt modelId="{6FB357BB-E489-4320-9075-C510F4779BEF}" type="sibTrans" cxnId="{9F4F5C30-6E37-459B-987A-5EB60218CD78}">
      <dgm:prSet/>
      <dgm:spPr/>
      <dgm:t>
        <a:bodyPr/>
        <a:lstStyle/>
        <a:p>
          <a:endParaRPr lang="en-US"/>
        </a:p>
      </dgm:t>
    </dgm:pt>
    <dgm:pt modelId="{55C7783C-7D7B-4299-AD12-9E8E9140B033}">
      <dgm:prSet/>
      <dgm:spPr/>
      <dgm:t>
        <a:bodyPr/>
        <a:lstStyle/>
        <a:p>
          <a:r>
            <a:rPr lang="en-GB"/>
            <a:t>Heatspots and other uses of the battery</a:t>
          </a:r>
          <a:endParaRPr lang="en-US"/>
        </a:p>
      </dgm:t>
    </dgm:pt>
    <dgm:pt modelId="{F02B18A2-2753-4074-BA8A-127C204042D0}" type="parTrans" cxnId="{845A3B00-09E8-460D-B8C1-D5B9F9C423B5}">
      <dgm:prSet/>
      <dgm:spPr/>
      <dgm:t>
        <a:bodyPr/>
        <a:lstStyle/>
        <a:p>
          <a:endParaRPr lang="en-US"/>
        </a:p>
      </dgm:t>
    </dgm:pt>
    <dgm:pt modelId="{40DB84E0-635C-407C-AC87-CD08D649B7AF}" type="sibTrans" cxnId="{845A3B00-09E8-460D-B8C1-D5B9F9C423B5}">
      <dgm:prSet/>
      <dgm:spPr/>
      <dgm:t>
        <a:bodyPr/>
        <a:lstStyle/>
        <a:p>
          <a:endParaRPr lang="en-US"/>
        </a:p>
      </dgm:t>
    </dgm:pt>
    <dgm:pt modelId="{ADA74F34-831C-493B-ACFB-BF1103A9CDF9}" type="pres">
      <dgm:prSet presAssocID="{35ECB2BA-6E9E-4308-B887-6ED2DEA2C39D}" presName="diagram" presStyleCnt="0">
        <dgm:presLayoutVars>
          <dgm:chPref val="1"/>
          <dgm:dir/>
          <dgm:animOne val="branch"/>
          <dgm:animLvl val="lvl"/>
          <dgm:resizeHandles/>
        </dgm:presLayoutVars>
      </dgm:prSet>
      <dgm:spPr/>
    </dgm:pt>
    <dgm:pt modelId="{BDC7043B-55AA-4D15-8D46-9CF26997BFF0}" type="pres">
      <dgm:prSet presAssocID="{07F0A0E1-01B5-4D8F-99F8-C423B3D81EBD}" presName="root" presStyleCnt="0"/>
      <dgm:spPr/>
    </dgm:pt>
    <dgm:pt modelId="{025E8A39-A20B-4D8E-8E2F-6AB8D139C147}" type="pres">
      <dgm:prSet presAssocID="{07F0A0E1-01B5-4D8F-99F8-C423B3D81EBD}" presName="rootComposite" presStyleCnt="0"/>
      <dgm:spPr/>
    </dgm:pt>
    <dgm:pt modelId="{D48113A9-05DC-4CC8-BA47-279D1C17A1F2}" type="pres">
      <dgm:prSet presAssocID="{07F0A0E1-01B5-4D8F-99F8-C423B3D81EBD}" presName="rootText" presStyleLbl="node1" presStyleIdx="0" presStyleCnt="2"/>
      <dgm:spPr/>
    </dgm:pt>
    <dgm:pt modelId="{8E74AF8B-0AE2-444A-9716-B9AE941A82B3}" type="pres">
      <dgm:prSet presAssocID="{07F0A0E1-01B5-4D8F-99F8-C423B3D81EBD}" presName="rootConnector" presStyleLbl="node1" presStyleIdx="0" presStyleCnt="2"/>
      <dgm:spPr/>
    </dgm:pt>
    <dgm:pt modelId="{17B34C25-A50B-494E-AEAE-C4746B5D239B}" type="pres">
      <dgm:prSet presAssocID="{07F0A0E1-01B5-4D8F-99F8-C423B3D81EBD}" presName="childShape" presStyleCnt="0"/>
      <dgm:spPr/>
    </dgm:pt>
    <dgm:pt modelId="{72631054-B3B3-4CD0-88D3-4F3D154E9AC4}" type="pres">
      <dgm:prSet presAssocID="{55C7783C-7D7B-4299-AD12-9E8E9140B033}" presName="root" presStyleCnt="0"/>
      <dgm:spPr/>
    </dgm:pt>
    <dgm:pt modelId="{578897E0-8653-49AA-BEFC-E334371AB3B7}" type="pres">
      <dgm:prSet presAssocID="{55C7783C-7D7B-4299-AD12-9E8E9140B033}" presName="rootComposite" presStyleCnt="0"/>
      <dgm:spPr/>
    </dgm:pt>
    <dgm:pt modelId="{2AB4C1D8-ECB7-49F2-98C6-A35C8BE0C7FF}" type="pres">
      <dgm:prSet presAssocID="{55C7783C-7D7B-4299-AD12-9E8E9140B033}" presName="rootText" presStyleLbl="node1" presStyleIdx="1" presStyleCnt="2"/>
      <dgm:spPr/>
    </dgm:pt>
    <dgm:pt modelId="{88DE6F8F-4916-487A-BEBC-5DED93C6D74B}" type="pres">
      <dgm:prSet presAssocID="{55C7783C-7D7B-4299-AD12-9E8E9140B033}" presName="rootConnector" presStyleLbl="node1" presStyleIdx="1" presStyleCnt="2"/>
      <dgm:spPr/>
    </dgm:pt>
    <dgm:pt modelId="{1C4FDDBC-2874-4F9D-A64E-3D9218B18C29}" type="pres">
      <dgm:prSet presAssocID="{55C7783C-7D7B-4299-AD12-9E8E9140B033}" presName="childShape" presStyleCnt="0"/>
      <dgm:spPr/>
    </dgm:pt>
  </dgm:ptLst>
  <dgm:cxnLst>
    <dgm:cxn modelId="{845A3B00-09E8-460D-B8C1-D5B9F9C423B5}" srcId="{35ECB2BA-6E9E-4308-B887-6ED2DEA2C39D}" destId="{55C7783C-7D7B-4299-AD12-9E8E9140B033}" srcOrd="1" destOrd="0" parTransId="{F02B18A2-2753-4074-BA8A-127C204042D0}" sibTransId="{40DB84E0-635C-407C-AC87-CD08D649B7AF}"/>
    <dgm:cxn modelId="{60E49E0A-1B4C-49FB-8AE7-EF16767EE15C}" type="presOf" srcId="{55C7783C-7D7B-4299-AD12-9E8E9140B033}" destId="{88DE6F8F-4916-487A-BEBC-5DED93C6D74B}" srcOrd="1" destOrd="0" presId="urn:microsoft.com/office/officeart/2005/8/layout/hierarchy3"/>
    <dgm:cxn modelId="{771D080F-0FBF-4BF6-97A3-4790BC1F757B}" type="presOf" srcId="{35ECB2BA-6E9E-4308-B887-6ED2DEA2C39D}" destId="{ADA74F34-831C-493B-ACFB-BF1103A9CDF9}" srcOrd="0" destOrd="0" presId="urn:microsoft.com/office/officeart/2005/8/layout/hierarchy3"/>
    <dgm:cxn modelId="{9F4F5C30-6E37-459B-987A-5EB60218CD78}" srcId="{35ECB2BA-6E9E-4308-B887-6ED2DEA2C39D}" destId="{07F0A0E1-01B5-4D8F-99F8-C423B3D81EBD}" srcOrd="0" destOrd="0" parTransId="{F8A1D6CC-BE75-49F0-B2A2-4CD92D9C0368}" sibTransId="{6FB357BB-E489-4320-9075-C510F4779BEF}"/>
    <dgm:cxn modelId="{2F6D2D4E-6669-4BF8-8B19-FAAA484EA3B6}" type="presOf" srcId="{07F0A0E1-01B5-4D8F-99F8-C423B3D81EBD}" destId="{8E74AF8B-0AE2-444A-9716-B9AE941A82B3}" srcOrd="1" destOrd="0" presId="urn:microsoft.com/office/officeart/2005/8/layout/hierarchy3"/>
    <dgm:cxn modelId="{2B77E9A1-F6E7-4C87-83C2-216D19FF3483}" type="presOf" srcId="{55C7783C-7D7B-4299-AD12-9E8E9140B033}" destId="{2AB4C1D8-ECB7-49F2-98C6-A35C8BE0C7FF}" srcOrd="0" destOrd="0" presId="urn:microsoft.com/office/officeart/2005/8/layout/hierarchy3"/>
    <dgm:cxn modelId="{9387F0D1-2DE4-42CC-BCBD-2F59650B91E2}" type="presOf" srcId="{07F0A0E1-01B5-4D8F-99F8-C423B3D81EBD}" destId="{D48113A9-05DC-4CC8-BA47-279D1C17A1F2}" srcOrd="0" destOrd="0" presId="urn:microsoft.com/office/officeart/2005/8/layout/hierarchy3"/>
    <dgm:cxn modelId="{F433026C-519B-4E50-B157-0751917F538D}" type="presParOf" srcId="{ADA74F34-831C-493B-ACFB-BF1103A9CDF9}" destId="{BDC7043B-55AA-4D15-8D46-9CF26997BFF0}" srcOrd="0" destOrd="0" presId="urn:microsoft.com/office/officeart/2005/8/layout/hierarchy3"/>
    <dgm:cxn modelId="{6E1BE90E-42C5-47F5-A353-DC4C8A706495}" type="presParOf" srcId="{BDC7043B-55AA-4D15-8D46-9CF26997BFF0}" destId="{025E8A39-A20B-4D8E-8E2F-6AB8D139C147}" srcOrd="0" destOrd="0" presId="urn:microsoft.com/office/officeart/2005/8/layout/hierarchy3"/>
    <dgm:cxn modelId="{F34B346A-0399-4585-9A37-C90F761F61AD}" type="presParOf" srcId="{025E8A39-A20B-4D8E-8E2F-6AB8D139C147}" destId="{D48113A9-05DC-4CC8-BA47-279D1C17A1F2}" srcOrd="0" destOrd="0" presId="urn:microsoft.com/office/officeart/2005/8/layout/hierarchy3"/>
    <dgm:cxn modelId="{E6784697-044C-446E-8885-515FB02E794E}" type="presParOf" srcId="{025E8A39-A20B-4D8E-8E2F-6AB8D139C147}" destId="{8E74AF8B-0AE2-444A-9716-B9AE941A82B3}" srcOrd="1" destOrd="0" presId="urn:microsoft.com/office/officeart/2005/8/layout/hierarchy3"/>
    <dgm:cxn modelId="{FC66DC82-58AF-4F76-8188-60365A74AD77}" type="presParOf" srcId="{BDC7043B-55AA-4D15-8D46-9CF26997BFF0}" destId="{17B34C25-A50B-494E-AEAE-C4746B5D239B}" srcOrd="1" destOrd="0" presId="urn:microsoft.com/office/officeart/2005/8/layout/hierarchy3"/>
    <dgm:cxn modelId="{C52EB34D-94A4-4B5D-B844-A76701367D91}" type="presParOf" srcId="{ADA74F34-831C-493B-ACFB-BF1103A9CDF9}" destId="{72631054-B3B3-4CD0-88D3-4F3D154E9AC4}" srcOrd="1" destOrd="0" presId="urn:microsoft.com/office/officeart/2005/8/layout/hierarchy3"/>
    <dgm:cxn modelId="{9FA9E9FF-D9B9-4B2B-9E0D-7283A7A551F1}" type="presParOf" srcId="{72631054-B3B3-4CD0-88D3-4F3D154E9AC4}" destId="{578897E0-8653-49AA-BEFC-E334371AB3B7}" srcOrd="0" destOrd="0" presId="urn:microsoft.com/office/officeart/2005/8/layout/hierarchy3"/>
    <dgm:cxn modelId="{225F9A5F-0FEC-41D8-A285-852839CE82C0}" type="presParOf" srcId="{578897E0-8653-49AA-BEFC-E334371AB3B7}" destId="{2AB4C1D8-ECB7-49F2-98C6-A35C8BE0C7FF}" srcOrd="0" destOrd="0" presId="urn:microsoft.com/office/officeart/2005/8/layout/hierarchy3"/>
    <dgm:cxn modelId="{9E1A7AFA-FBEF-42F5-852A-9D98F4FB4EE6}" type="presParOf" srcId="{578897E0-8653-49AA-BEFC-E334371AB3B7}" destId="{88DE6F8F-4916-487A-BEBC-5DED93C6D74B}" srcOrd="1" destOrd="0" presId="urn:microsoft.com/office/officeart/2005/8/layout/hierarchy3"/>
    <dgm:cxn modelId="{D22BD7FB-528D-4E35-84B6-3D622BFE3716}" type="presParOf" srcId="{72631054-B3B3-4CD0-88D3-4F3D154E9AC4}" destId="{1C4FDDBC-2874-4F9D-A64E-3D9218B18C29}"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8113A9-05DC-4CC8-BA47-279D1C17A1F2}">
      <dsp:nvSpPr>
        <dsp:cNvPr id="0" name=""/>
        <dsp:cNvSpPr/>
      </dsp:nvSpPr>
      <dsp:spPr>
        <a:xfrm>
          <a:off x="1283" y="670220"/>
          <a:ext cx="4672458" cy="2336229"/>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GB" sz="4000" kern="1200"/>
            <a:t>CAR MANUFACTURES LIE! (Dr Sam Cooper)</a:t>
          </a:r>
          <a:endParaRPr lang="en-US" sz="4000" kern="1200"/>
        </a:p>
      </dsp:txBody>
      <dsp:txXfrm>
        <a:off x="69709" y="738646"/>
        <a:ext cx="4535606" cy="2199377"/>
      </dsp:txXfrm>
    </dsp:sp>
    <dsp:sp modelId="{2AB4C1D8-ECB7-49F2-98C6-A35C8BE0C7FF}">
      <dsp:nvSpPr>
        <dsp:cNvPr id="0" name=""/>
        <dsp:cNvSpPr/>
      </dsp:nvSpPr>
      <dsp:spPr>
        <a:xfrm>
          <a:off x="5841857" y="670220"/>
          <a:ext cx="4672458" cy="2336229"/>
        </a:xfrm>
        <a:prstGeom prst="roundRect">
          <a:avLst>
            <a:gd name="adj" fmla="val 10000"/>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GB" sz="4000" kern="1200"/>
            <a:t>Heatspots and other uses of the battery</a:t>
          </a:r>
          <a:endParaRPr lang="en-US" sz="4000" kern="1200"/>
        </a:p>
      </dsp:txBody>
      <dsp:txXfrm>
        <a:off x="5910283" y="738646"/>
        <a:ext cx="4535606" cy="2199377"/>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gif>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79DA64-87B8-4144-856C-165B1AB4D8C7}" type="datetimeFigureOut">
              <a:rPr lang="en-GB" smtClean="0"/>
              <a:t>21/03/2019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A36AE6-958B-41A2-B26C-3955AFC6B61F}" type="slidenum">
              <a:rPr lang="en-GB" smtClean="0"/>
              <a:t>‹#›</a:t>
            </a:fld>
            <a:endParaRPr lang="en-GB"/>
          </a:p>
        </p:txBody>
      </p:sp>
    </p:spTree>
    <p:extLst>
      <p:ext uri="{BB962C8B-B14F-4D97-AF65-F5344CB8AC3E}">
        <p14:creationId xmlns:p14="http://schemas.microsoft.com/office/powerpoint/2010/main" val="2110613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haven’t talked about enough cars in the last half an hour. So here’s a bit from me about the efficiency of electric cars</a:t>
            </a:r>
          </a:p>
        </p:txBody>
      </p:sp>
      <p:sp>
        <p:nvSpPr>
          <p:cNvPr id="4" name="Slide Number Placeholder 3"/>
          <p:cNvSpPr>
            <a:spLocks noGrp="1"/>
          </p:cNvSpPr>
          <p:nvPr>
            <p:ph type="sldNum" sz="quarter" idx="5"/>
          </p:nvPr>
        </p:nvSpPr>
        <p:spPr/>
        <p:txBody>
          <a:bodyPr/>
          <a:lstStyle/>
          <a:p>
            <a:fld id="{E2A36AE6-958B-41A2-B26C-3955AFC6B61F}" type="slidenum">
              <a:rPr lang="en-GB" smtClean="0"/>
              <a:t>1</a:t>
            </a:fld>
            <a:endParaRPr lang="en-GB"/>
          </a:p>
        </p:txBody>
      </p:sp>
    </p:spTree>
    <p:extLst>
      <p:ext uri="{BB962C8B-B14F-4D97-AF65-F5344CB8AC3E}">
        <p14:creationId xmlns:p14="http://schemas.microsoft.com/office/powerpoint/2010/main" val="21018098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Quickly, I am going to go over how an electric car works. An electric car uses modules of battery cells which provide a DC current to a Tesla motor, designed by Nikola Tesla who is considered the father of modern engineering. This motor provides a rotating alternating current so the cars axle can turn the wheels. This battery module is what provides the power for the whole car to run. With less mechanical moving parts and less explosions, electric cars have always seemed to be more efficient. (To learn about internal combustion explosions feel free to attend engineering society)</a:t>
            </a:r>
          </a:p>
        </p:txBody>
      </p:sp>
      <p:sp>
        <p:nvSpPr>
          <p:cNvPr id="4" name="Slide Number Placeholder 3"/>
          <p:cNvSpPr>
            <a:spLocks noGrp="1"/>
          </p:cNvSpPr>
          <p:nvPr>
            <p:ph type="sldNum" sz="quarter" idx="5"/>
          </p:nvPr>
        </p:nvSpPr>
        <p:spPr/>
        <p:txBody>
          <a:bodyPr/>
          <a:lstStyle/>
          <a:p>
            <a:fld id="{E2A36AE6-958B-41A2-B26C-3955AFC6B61F}" type="slidenum">
              <a:rPr lang="en-GB" smtClean="0"/>
              <a:t>2</a:t>
            </a:fld>
            <a:endParaRPr lang="en-GB"/>
          </a:p>
        </p:txBody>
      </p:sp>
    </p:spTree>
    <p:extLst>
      <p:ext uri="{BB962C8B-B14F-4D97-AF65-F5344CB8AC3E}">
        <p14:creationId xmlns:p14="http://schemas.microsoft.com/office/powerpoint/2010/main" val="39234815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Many people have a problem with the long wait times for charging the batteries and its low ranges (distance a car can travel while on full battery). People don’t want to be charging their car and so people prefer cars with a larger battery like what Jaguar have done. However, that makes cars more expensive and heavier. It also presents a new problem of materials, which are finite and as with crude oil we cannot afford to use it all. Reports from Quartz, which prompted my research suggested the Jaguar I Pace is really inefficient with its battery usage.</a:t>
            </a:r>
          </a:p>
        </p:txBody>
      </p:sp>
      <p:sp>
        <p:nvSpPr>
          <p:cNvPr id="4" name="Slide Number Placeholder 3"/>
          <p:cNvSpPr>
            <a:spLocks noGrp="1"/>
          </p:cNvSpPr>
          <p:nvPr>
            <p:ph type="sldNum" sz="quarter" idx="5"/>
          </p:nvPr>
        </p:nvSpPr>
        <p:spPr/>
        <p:txBody>
          <a:bodyPr/>
          <a:lstStyle/>
          <a:p>
            <a:fld id="{E2A36AE6-958B-41A2-B26C-3955AFC6B61F}" type="slidenum">
              <a:rPr lang="en-GB" smtClean="0"/>
              <a:t>3</a:t>
            </a:fld>
            <a:endParaRPr lang="en-GB"/>
          </a:p>
        </p:txBody>
      </p:sp>
    </p:spTree>
    <p:extLst>
      <p:ext uri="{BB962C8B-B14F-4D97-AF65-F5344CB8AC3E}">
        <p14:creationId xmlns:p14="http://schemas.microsoft.com/office/powerpoint/2010/main" val="3537216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have programmed a calculator (on Python) to be able to test the efficiency of each car. It was made because the quartz article, which started all of this, does not provide calculations. It assumes 75% of the battery is used as manufacturers program it so it does not damage the battery in the long term. Draining batteries is bad for the battery because it reduces the amount it can be charged back to afterwards.</a:t>
            </a:r>
          </a:p>
          <a:p>
            <a:endParaRPr lang="en-GB" dirty="0"/>
          </a:p>
          <a:p>
            <a:r>
              <a:rPr lang="en-GB" dirty="0"/>
              <a:t>I have programmed it to provide an estimate which should be good to about ±2% but depends on some of the parameters entered. This also calculates the drag coefficient and includes that in its equations.</a:t>
            </a:r>
          </a:p>
        </p:txBody>
      </p:sp>
      <p:sp>
        <p:nvSpPr>
          <p:cNvPr id="4" name="Slide Number Placeholder 3"/>
          <p:cNvSpPr>
            <a:spLocks noGrp="1"/>
          </p:cNvSpPr>
          <p:nvPr>
            <p:ph type="sldNum" sz="quarter" idx="5"/>
          </p:nvPr>
        </p:nvSpPr>
        <p:spPr/>
        <p:txBody>
          <a:bodyPr/>
          <a:lstStyle/>
          <a:p>
            <a:fld id="{E2A36AE6-958B-41A2-B26C-3955AFC6B61F}" type="slidenum">
              <a:rPr lang="en-GB" smtClean="0"/>
              <a:t>4</a:t>
            </a:fld>
            <a:endParaRPr lang="en-GB"/>
          </a:p>
        </p:txBody>
      </p:sp>
    </p:spTree>
    <p:extLst>
      <p:ext uri="{BB962C8B-B14F-4D97-AF65-F5344CB8AC3E}">
        <p14:creationId xmlns:p14="http://schemas.microsoft.com/office/powerpoint/2010/main" val="31380584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used the aforementioned calculator to compare the I Pace and the S 70D as those were what the Quartz article compare. Interestingly they only differed by an efficiency of 4%. The Jaguar I Pace came in at 63% and the Tesla Model S came in at 67%.</a:t>
            </a:r>
          </a:p>
          <a:p>
            <a:endParaRPr lang="en-GB" dirty="0"/>
          </a:p>
          <a:p>
            <a:r>
              <a:rPr lang="en-GB" dirty="0"/>
              <a:t>This now presents a completely different problem. The Quartz article seems to be missing the point as it seems that all the batteries are inefficient. Explanations of this must be found.</a:t>
            </a:r>
          </a:p>
          <a:p>
            <a:endParaRPr lang="en-GB" dirty="0"/>
          </a:p>
          <a:p>
            <a:r>
              <a:rPr lang="en-GB" dirty="0"/>
              <a:t>I proceeded with some research and discovered some interesting facts.</a:t>
            </a:r>
          </a:p>
        </p:txBody>
      </p:sp>
      <p:sp>
        <p:nvSpPr>
          <p:cNvPr id="4" name="Slide Number Placeholder 3"/>
          <p:cNvSpPr>
            <a:spLocks noGrp="1"/>
          </p:cNvSpPr>
          <p:nvPr>
            <p:ph type="sldNum" sz="quarter" idx="5"/>
          </p:nvPr>
        </p:nvSpPr>
        <p:spPr/>
        <p:txBody>
          <a:bodyPr/>
          <a:lstStyle/>
          <a:p>
            <a:fld id="{E2A36AE6-958B-41A2-B26C-3955AFC6B61F}" type="slidenum">
              <a:rPr lang="en-GB" smtClean="0"/>
              <a:t>5</a:t>
            </a:fld>
            <a:endParaRPr lang="en-GB"/>
          </a:p>
        </p:txBody>
      </p:sp>
    </p:spTree>
    <p:extLst>
      <p:ext uri="{BB962C8B-B14F-4D97-AF65-F5344CB8AC3E}">
        <p14:creationId xmlns:p14="http://schemas.microsoft.com/office/powerpoint/2010/main" val="25319247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 conversation with Dr Sam Cooper, a fuel cell and battery professor at Imperial, suggested one possible explanation. He suggested to me that the actual ranges when buying a car is actually much higher. However, many drivers do not realise this as they are in a hurry to charge their vehicles whenever they can. A true test would find their ranges are higher and so are closer to being 100% efficient. </a:t>
            </a:r>
          </a:p>
          <a:p>
            <a:endParaRPr lang="en-GB" dirty="0"/>
          </a:p>
          <a:p>
            <a:r>
              <a:rPr lang="en-GB" dirty="0"/>
              <a:t>He believes that the reasons car manufacturers do this is because as the battery degrades and to avoid legal suits they need to make sure it is appropriate for a set amount of time.</a:t>
            </a:r>
          </a:p>
          <a:p>
            <a:endParaRPr lang="en-GB" dirty="0"/>
          </a:p>
          <a:p>
            <a:r>
              <a:rPr lang="en-GB" dirty="0"/>
              <a:t>Another reason is possibly the work done that is converted into heat energy. With so many cells, they each provide heat and heat the car. Also some of the energy is used to power other parts of the car such as the dashboard and multiple screens. However, this is made up in regenerative braking. </a:t>
            </a:r>
          </a:p>
        </p:txBody>
      </p:sp>
      <p:sp>
        <p:nvSpPr>
          <p:cNvPr id="4" name="Slide Number Placeholder 3"/>
          <p:cNvSpPr>
            <a:spLocks noGrp="1"/>
          </p:cNvSpPr>
          <p:nvPr>
            <p:ph type="sldNum" sz="quarter" idx="5"/>
          </p:nvPr>
        </p:nvSpPr>
        <p:spPr/>
        <p:txBody>
          <a:bodyPr/>
          <a:lstStyle/>
          <a:p>
            <a:fld id="{E2A36AE6-958B-41A2-B26C-3955AFC6B61F}" type="slidenum">
              <a:rPr lang="en-GB" smtClean="0"/>
              <a:t>6</a:t>
            </a:fld>
            <a:endParaRPr lang="en-GB"/>
          </a:p>
        </p:txBody>
      </p:sp>
    </p:spTree>
    <p:extLst>
      <p:ext uri="{BB962C8B-B14F-4D97-AF65-F5344CB8AC3E}">
        <p14:creationId xmlns:p14="http://schemas.microsoft.com/office/powerpoint/2010/main" val="14500686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those of you who still haven’t drowned into a sleep its time for me to conclude and explain what I’ve just waffled on about. In reality, it seem that electric cars are actually very efficient, much more than their fuel-guzzling counterparts. However, there is still room in the industry to improve, but current battery research instead seems to be focussed on making them lighter.</a:t>
            </a:r>
          </a:p>
        </p:txBody>
      </p:sp>
      <p:sp>
        <p:nvSpPr>
          <p:cNvPr id="4" name="Slide Number Placeholder 3"/>
          <p:cNvSpPr>
            <a:spLocks noGrp="1"/>
          </p:cNvSpPr>
          <p:nvPr>
            <p:ph type="sldNum" sz="quarter" idx="5"/>
          </p:nvPr>
        </p:nvSpPr>
        <p:spPr/>
        <p:txBody>
          <a:bodyPr/>
          <a:lstStyle/>
          <a:p>
            <a:fld id="{E2A36AE6-958B-41A2-B26C-3955AFC6B61F}" type="slidenum">
              <a:rPr lang="en-GB" smtClean="0"/>
              <a:t>7</a:t>
            </a:fld>
            <a:endParaRPr lang="en-GB"/>
          </a:p>
        </p:txBody>
      </p:sp>
    </p:spTree>
    <p:extLst>
      <p:ext uri="{BB962C8B-B14F-4D97-AF65-F5344CB8AC3E}">
        <p14:creationId xmlns:p14="http://schemas.microsoft.com/office/powerpoint/2010/main" val="32969777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48848-ED21-4CF7-B56C-B3A9DCD3BB7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7B53E100-FF8A-4064-BEF0-61AC91B845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2F3D0A6-5E81-49CF-988F-51150154FC48}"/>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59A1461F-CDEB-4026-B7D8-B8B0DA1B86B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FF0CA7E-D179-4D0B-B44B-CDDB0F608A77}"/>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2640393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CF546-ED1F-4A6F-9BBB-D68BE1B62047}"/>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B0F36D5-5353-4BCD-BC6A-787462667A41}"/>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A6A2D87-C465-4F84-BB18-2DDF0416D252}"/>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23B93738-ADE9-4766-AA26-481440400F5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DC94DC-91BC-4A50-BAB5-D62B5A8B8875}"/>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6684464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0C0121-14D0-4580-B04D-67B5CF90110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1AAD6A7-8445-401C-BDDA-1ACCB65D82C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9DE4C2E-AD56-4ED2-9552-5646EBA31D10}"/>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F0D2F046-3509-455F-9165-1AE2F14DE38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968BC31-F3C8-454B-821F-583ACCFA8522}"/>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86068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504FD-1B75-4D36-BC0F-A540FD748A0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071A110-7ACF-4F57-9EF3-0BCFF82D473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E14491A-7DC5-4DBB-BF96-D1EC1F4A80BA}"/>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BB5C1030-3C17-4CE3-932D-F26195EF79D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01084B5-0B52-4184-9B44-47430808FF8B}"/>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4621009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318DD-26CE-4C57-BA1F-423228622E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DD9B678-B6D2-4FFA-9281-4D75DCE2F08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61BBA2F-3A92-48BF-9BEA-B6DD0C1D7D8A}"/>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B0AFD71A-2663-4095-BD51-00ECC825A33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7E5986-EC1F-4F44-A9E2-1580CCAFF7AD}"/>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678775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3F873D-D41B-4BC3-98DD-1BA280CCADC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CA27E76F-5AC2-461A-B977-F835F7E4F10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AB30405-2468-4A95-8DA1-EFBE75D8417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FAF135F9-3A6F-48EE-A618-4D8A3C087388}"/>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6" name="Footer Placeholder 5">
            <a:extLst>
              <a:ext uri="{FF2B5EF4-FFF2-40B4-BE49-F238E27FC236}">
                <a16:creationId xmlns:a16="http://schemas.microsoft.com/office/drawing/2014/main" id="{D924E533-C341-462F-B4BB-CA4D47E1DAA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A09A8D8-734C-4634-BB29-2D8DDB12EC27}"/>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14904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66ED76-87C2-40A4-94AB-CA36B0F91BF7}"/>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442E3C8-A1BD-4335-9D9D-4D103CFFC7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95630A5-A4A5-4FEC-B931-464063AEBED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E809553-2FB4-4B88-AF8D-CBB8BE8EBE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0199D586-E4AC-4EC2-AE29-EC2E1A2B72F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DF584DC-E66E-4121-ABED-9C9EB00C8A81}"/>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8" name="Footer Placeholder 7">
            <a:extLst>
              <a:ext uri="{FF2B5EF4-FFF2-40B4-BE49-F238E27FC236}">
                <a16:creationId xmlns:a16="http://schemas.microsoft.com/office/drawing/2014/main" id="{BE5CCE21-CAD1-4D85-96A9-08254676BEA3}"/>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4345CAE-B0B9-4391-9743-E353E887FFED}"/>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1433932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CF44E-9FE8-4793-9283-96A889D3A192}"/>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21899B90-BAFB-454A-82C8-C8039B785553}"/>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4" name="Footer Placeholder 3">
            <a:extLst>
              <a:ext uri="{FF2B5EF4-FFF2-40B4-BE49-F238E27FC236}">
                <a16:creationId xmlns:a16="http://schemas.microsoft.com/office/drawing/2014/main" id="{B705A424-50AB-436C-8AF9-04340872994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4BBFE43-A358-4B1E-80DA-B7D07E58222D}"/>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28822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DD5740-EBB7-4C52-9AFE-50E563DAFEA5}"/>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3" name="Footer Placeholder 2">
            <a:extLst>
              <a:ext uri="{FF2B5EF4-FFF2-40B4-BE49-F238E27FC236}">
                <a16:creationId xmlns:a16="http://schemas.microsoft.com/office/drawing/2014/main" id="{966DC378-E511-4465-B403-06085DC7A90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4D45002-03DE-41C1-9176-A4B32440E6BF}"/>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18017169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575F7C-2EBD-41E1-B036-B2A34CCBC7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52856E2-0F30-42A8-908D-C5F5FB84525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73C002C-7DD2-4EEC-A155-050EB86696E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D68E125-4079-4DC9-985D-84A312E7F9A5}"/>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6" name="Footer Placeholder 5">
            <a:extLst>
              <a:ext uri="{FF2B5EF4-FFF2-40B4-BE49-F238E27FC236}">
                <a16:creationId xmlns:a16="http://schemas.microsoft.com/office/drawing/2014/main" id="{33E63FBE-08FB-4DB2-BF50-5951EDAE881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37E9DEA-81E6-4346-9F2E-46FDC67AA298}"/>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27841381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9A5986-251A-4506-A969-CEF43D52E63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0607DBD-A48C-4CC6-A90C-0193F7ADC41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1572A084-71F4-4BC0-868A-6B789095CC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9155682-959E-43F3-87E2-E808B156D937}"/>
              </a:ext>
            </a:extLst>
          </p:cNvPr>
          <p:cNvSpPr>
            <a:spLocks noGrp="1"/>
          </p:cNvSpPr>
          <p:nvPr>
            <p:ph type="dt" sz="half" idx="10"/>
          </p:nvPr>
        </p:nvSpPr>
        <p:spPr/>
        <p:txBody>
          <a:bodyPr/>
          <a:lstStyle/>
          <a:p>
            <a:fld id="{FC2C746B-4736-459C-9876-62EE9D88317F}" type="datetimeFigureOut">
              <a:rPr lang="en-GB" smtClean="0"/>
              <a:t>21/03/2019</a:t>
            </a:fld>
            <a:endParaRPr lang="en-GB"/>
          </a:p>
        </p:txBody>
      </p:sp>
      <p:sp>
        <p:nvSpPr>
          <p:cNvPr id="6" name="Footer Placeholder 5">
            <a:extLst>
              <a:ext uri="{FF2B5EF4-FFF2-40B4-BE49-F238E27FC236}">
                <a16:creationId xmlns:a16="http://schemas.microsoft.com/office/drawing/2014/main" id="{3D0572D9-192A-4128-AA84-96C47253EDD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71C26EC-13EE-4888-BCF3-0F6EEA8D7878}"/>
              </a:ext>
            </a:extLst>
          </p:cNvPr>
          <p:cNvSpPr>
            <a:spLocks noGrp="1"/>
          </p:cNvSpPr>
          <p:nvPr>
            <p:ph type="sldNum" sz="quarter" idx="12"/>
          </p:nvPr>
        </p:nvSpPr>
        <p:spPr/>
        <p:txBody>
          <a:bodyPr/>
          <a:lstStyle/>
          <a:p>
            <a:fld id="{F91F0DC7-5992-4ACD-AC52-533B46F30FD9}" type="slidenum">
              <a:rPr lang="en-GB" smtClean="0"/>
              <a:t>‹#›</a:t>
            </a:fld>
            <a:endParaRPr lang="en-GB"/>
          </a:p>
        </p:txBody>
      </p:sp>
    </p:spTree>
    <p:extLst>
      <p:ext uri="{BB962C8B-B14F-4D97-AF65-F5344CB8AC3E}">
        <p14:creationId xmlns:p14="http://schemas.microsoft.com/office/powerpoint/2010/main" val="3212331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B721903-9EC8-41D9-839F-32AC48E5C4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B17873F0-3A8F-4F6A-AAED-96445BEE6B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5FBE019-CD02-456D-BE95-AAD40310126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2C746B-4736-459C-9876-62EE9D88317F}" type="datetimeFigureOut">
              <a:rPr lang="en-GB" smtClean="0"/>
              <a:t>21/03/2019</a:t>
            </a:fld>
            <a:endParaRPr lang="en-GB"/>
          </a:p>
        </p:txBody>
      </p:sp>
      <p:sp>
        <p:nvSpPr>
          <p:cNvPr id="5" name="Footer Placeholder 4">
            <a:extLst>
              <a:ext uri="{FF2B5EF4-FFF2-40B4-BE49-F238E27FC236}">
                <a16:creationId xmlns:a16="http://schemas.microsoft.com/office/drawing/2014/main" id="{1CF54285-1F43-40E3-A37D-5AFC77D8D6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0A8EC449-E7FF-40A2-9594-10BC26B659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1F0DC7-5992-4ACD-AC52-533B46F30FD9}" type="slidenum">
              <a:rPr lang="en-GB" smtClean="0"/>
              <a:t>‹#›</a:t>
            </a:fld>
            <a:endParaRPr lang="en-GB"/>
          </a:p>
        </p:txBody>
      </p:sp>
    </p:spTree>
    <p:extLst>
      <p:ext uri="{BB962C8B-B14F-4D97-AF65-F5344CB8AC3E}">
        <p14:creationId xmlns:p14="http://schemas.microsoft.com/office/powerpoint/2010/main" val="546045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github.com/mohit-agarwalla/battery-efficiency"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goultralow.com/news/consumer/no-more-trips-to-the-petrol-station/attachment/charging-car-cu-620/" TargetMode="External"/><Relationship Id="rId2" Type="http://schemas.openxmlformats.org/officeDocument/2006/relationships/hyperlink" Target="https://www.plugincars.com/what-you-need-know-about-electric-car-battery-warranties-132884.html"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14268-BC1F-4660-97ED-AC18B43F81A5}"/>
              </a:ext>
            </a:extLst>
          </p:cNvPr>
          <p:cNvSpPr>
            <a:spLocks noGrp="1"/>
          </p:cNvSpPr>
          <p:nvPr>
            <p:ph type="ctrTitle"/>
          </p:nvPr>
        </p:nvSpPr>
        <p:spPr>
          <a:xfrm>
            <a:off x="6230271" y="3794336"/>
            <a:ext cx="5242259" cy="1922251"/>
          </a:xfrm>
        </p:spPr>
        <p:txBody>
          <a:bodyPr anchor="t">
            <a:normAutofit/>
          </a:bodyPr>
          <a:lstStyle/>
          <a:p>
            <a:pPr algn="l"/>
            <a:r>
              <a:rPr lang="en-GB" sz="4800">
                <a:latin typeface="Helvetica" panose="020B0604020202020204" pitchFamily="34" charset="0"/>
                <a:cs typeface="Helvetica" panose="020B0604020202020204" pitchFamily="34" charset="0"/>
              </a:rPr>
              <a:t>Electric Cars</a:t>
            </a:r>
          </a:p>
        </p:txBody>
      </p:sp>
      <p:sp>
        <p:nvSpPr>
          <p:cNvPr id="3" name="Subtitle 2">
            <a:extLst>
              <a:ext uri="{FF2B5EF4-FFF2-40B4-BE49-F238E27FC236}">
                <a16:creationId xmlns:a16="http://schemas.microsoft.com/office/drawing/2014/main" id="{07FD924E-BAAC-4C28-8694-85DA55BB1F37}"/>
              </a:ext>
            </a:extLst>
          </p:cNvPr>
          <p:cNvSpPr>
            <a:spLocks noGrp="1"/>
          </p:cNvSpPr>
          <p:nvPr>
            <p:ph type="subTitle" idx="1"/>
          </p:nvPr>
        </p:nvSpPr>
        <p:spPr>
          <a:xfrm>
            <a:off x="6230271" y="2793291"/>
            <a:ext cx="5161606" cy="972180"/>
          </a:xfrm>
        </p:spPr>
        <p:txBody>
          <a:bodyPr anchor="b">
            <a:normAutofit/>
          </a:bodyPr>
          <a:lstStyle/>
          <a:p>
            <a:pPr algn="l"/>
            <a:r>
              <a:rPr lang="en-GB" sz="2000" i="1" dirty="0">
                <a:latin typeface="Garamond" panose="02020404030301010803" pitchFamily="18" charset="0"/>
              </a:rPr>
              <a:t>Are they really as efficient as we think?</a:t>
            </a:r>
          </a:p>
        </p:txBody>
      </p:sp>
      <p:sp>
        <p:nvSpPr>
          <p:cNvPr id="137" name="Freeform: Shape 136">
            <a:extLst>
              <a:ext uri="{FF2B5EF4-FFF2-40B4-BE49-F238E27FC236}">
                <a16:creationId xmlns:a16="http://schemas.microsoft.com/office/drawing/2014/main" id="{60B21A5C-062F-46C2-8389-53D40F46AA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83466"/>
            <a:ext cx="5549037" cy="6374535"/>
          </a:xfrm>
          <a:custGeom>
            <a:avLst/>
            <a:gdLst>
              <a:gd name="connsiteX0" fmla="*/ 2203019 w 5549037"/>
              <a:gd name="connsiteY0" fmla="*/ 0 h 6374535"/>
              <a:gd name="connsiteX1" fmla="*/ 5549037 w 5549037"/>
              <a:gd name="connsiteY1" fmla="*/ 3346018 h 6374535"/>
              <a:gd name="connsiteX2" fmla="*/ 3797930 w 5549037"/>
              <a:gd name="connsiteY2" fmla="*/ 6288190 h 6374535"/>
              <a:gd name="connsiteX3" fmla="*/ 3618689 w 5549037"/>
              <a:gd name="connsiteY3" fmla="*/ 6374535 h 6374535"/>
              <a:gd name="connsiteX4" fmla="*/ 779546 w 5549037"/>
              <a:gd name="connsiteY4" fmla="*/ 6374535 h 6374535"/>
              <a:gd name="connsiteX5" fmla="*/ 537516 w 5549037"/>
              <a:gd name="connsiteY5" fmla="*/ 6248727 h 6374535"/>
              <a:gd name="connsiteX6" fmla="*/ 74641 w 5549037"/>
              <a:gd name="connsiteY6" fmla="*/ 5927968 h 6374535"/>
              <a:gd name="connsiteX7" fmla="*/ 0 w 5549037"/>
              <a:gd name="connsiteY7" fmla="*/ 5860130 h 6374535"/>
              <a:gd name="connsiteX8" fmla="*/ 0 w 5549037"/>
              <a:gd name="connsiteY8" fmla="*/ 831906 h 6374535"/>
              <a:gd name="connsiteX9" fmla="*/ 74641 w 5549037"/>
              <a:gd name="connsiteY9" fmla="*/ 764068 h 6374535"/>
              <a:gd name="connsiteX10" fmla="*/ 2203019 w 5549037"/>
              <a:gd name="connsiteY10" fmla="*/ 0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49037" h="6374535">
                <a:moveTo>
                  <a:pt x="2203019" y="0"/>
                </a:moveTo>
                <a:cubicBezTo>
                  <a:pt x="4050974" y="0"/>
                  <a:pt x="5549037" y="1498063"/>
                  <a:pt x="5549037" y="3346018"/>
                </a:cubicBezTo>
                <a:cubicBezTo>
                  <a:pt x="5549037" y="4616487"/>
                  <a:pt x="4840968" y="5721578"/>
                  <a:pt x="3797930" y="6288190"/>
                </a:cubicBezTo>
                <a:lnTo>
                  <a:pt x="3618689" y="6374535"/>
                </a:lnTo>
                <a:lnTo>
                  <a:pt x="779546" y="6374535"/>
                </a:lnTo>
                <a:lnTo>
                  <a:pt x="537516" y="6248727"/>
                </a:lnTo>
                <a:cubicBezTo>
                  <a:pt x="374031" y="6154721"/>
                  <a:pt x="219238" y="6047301"/>
                  <a:pt x="74641" y="5927968"/>
                </a:cubicBezTo>
                <a:lnTo>
                  <a:pt x="0" y="5860130"/>
                </a:lnTo>
                <a:lnTo>
                  <a:pt x="0" y="831906"/>
                </a:lnTo>
                <a:lnTo>
                  <a:pt x="74641" y="764068"/>
                </a:lnTo>
                <a:cubicBezTo>
                  <a:pt x="653030" y="286739"/>
                  <a:pt x="1394539" y="0"/>
                  <a:pt x="2203019"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4A5504F-4402-4DF9-A343-41BADB2694CB}"/>
              </a:ext>
            </a:extLst>
          </p:cNvPr>
          <p:cNvPicPr>
            <a:picLocks noChangeAspect="1"/>
          </p:cNvPicPr>
          <p:nvPr/>
        </p:nvPicPr>
        <p:blipFill rotWithShape="1">
          <a:blip r:embed="rId3"/>
          <a:srcRect l="38913" r="12314" b="1"/>
          <a:stretch/>
        </p:blipFill>
        <p:spPr>
          <a:xfrm>
            <a:off x="1" y="647373"/>
            <a:ext cx="5385130" cy="6210629"/>
          </a:xfrm>
          <a:custGeom>
            <a:avLst/>
            <a:gdLst>
              <a:gd name="connsiteX0" fmla="*/ 2203018 w 5385130"/>
              <a:gd name="connsiteY0" fmla="*/ 0 h 6210629"/>
              <a:gd name="connsiteX1" fmla="*/ 5385130 w 5385130"/>
              <a:gd name="connsiteY1" fmla="*/ 3182112 h 6210629"/>
              <a:gd name="connsiteX2" fmla="*/ 3441640 w 5385130"/>
              <a:gd name="connsiteY2" fmla="*/ 6114158 h 6210629"/>
              <a:gd name="connsiteX3" fmla="*/ 3178061 w 5385130"/>
              <a:gd name="connsiteY3" fmla="*/ 6210629 h 6210629"/>
              <a:gd name="connsiteX4" fmla="*/ 1233206 w 5385130"/>
              <a:gd name="connsiteY4" fmla="*/ 6210629 h 6210629"/>
              <a:gd name="connsiteX5" fmla="*/ 1108901 w 5385130"/>
              <a:gd name="connsiteY5" fmla="*/ 6171135 h 6210629"/>
              <a:gd name="connsiteX6" fmla="*/ 178899 w 5385130"/>
              <a:gd name="connsiteY6" fmla="*/ 5637585 h 6210629"/>
              <a:gd name="connsiteX7" fmla="*/ 0 w 5385130"/>
              <a:gd name="connsiteY7" fmla="*/ 5474990 h 6210629"/>
              <a:gd name="connsiteX8" fmla="*/ 0 w 5385130"/>
              <a:gd name="connsiteY8" fmla="*/ 889234 h 6210629"/>
              <a:gd name="connsiteX9" fmla="*/ 178899 w 5385130"/>
              <a:gd name="connsiteY9" fmla="*/ 726640 h 6210629"/>
              <a:gd name="connsiteX10" fmla="*/ 2203018 w 5385130"/>
              <a:gd name="connsiteY10" fmla="*/ 0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85130" h="6210629">
                <a:moveTo>
                  <a:pt x="2203018" y="0"/>
                </a:moveTo>
                <a:cubicBezTo>
                  <a:pt x="3960450" y="0"/>
                  <a:pt x="5385130" y="1424680"/>
                  <a:pt x="5385130" y="3182112"/>
                </a:cubicBezTo>
                <a:cubicBezTo>
                  <a:pt x="5385130" y="4500186"/>
                  <a:pt x="4583748" y="5631087"/>
                  <a:pt x="3441640" y="6114158"/>
                </a:cubicBezTo>
                <a:lnTo>
                  <a:pt x="3178061" y="6210629"/>
                </a:lnTo>
                <a:lnTo>
                  <a:pt x="1233206" y="6210629"/>
                </a:lnTo>
                <a:lnTo>
                  <a:pt x="1108901" y="6171135"/>
                </a:lnTo>
                <a:cubicBezTo>
                  <a:pt x="767738" y="6046219"/>
                  <a:pt x="453928" y="5864559"/>
                  <a:pt x="178899" y="5637585"/>
                </a:cubicBezTo>
                <a:lnTo>
                  <a:pt x="0" y="5474990"/>
                </a:lnTo>
                <a:lnTo>
                  <a:pt x="0" y="889234"/>
                </a:lnTo>
                <a:lnTo>
                  <a:pt x="178899" y="726640"/>
                </a:lnTo>
                <a:cubicBezTo>
                  <a:pt x="728956" y="272693"/>
                  <a:pt x="1434142" y="0"/>
                  <a:pt x="2203018" y="0"/>
                </a:cubicBezTo>
                <a:close/>
              </a:path>
            </a:pathLst>
          </a:custGeom>
        </p:spPr>
      </p:pic>
      <p:sp>
        <p:nvSpPr>
          <p:cNvPr id="139" name="Freeform: Shape 138">
            <a:extLst>
              <a:ext uri="{FF2B5EF4-FFF2-40B4-BE49-F238E27FC236}">
                <a16:creationId xmlns:a16="http://schemas.microsoft.com/office/drawing/2014/main" id="{8A177BCC-4208-4795-8572-4D623BA1E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33763" y="1"/>
            <a:ext cx="4480560" cy="2513993"/>
          </a:xfrm>
          <a:custGeom>
            <a:avLst/>
            <a:gdLst>
              <a:gd name="connsiteX0" fmla="*/ 18382 w 4480560"/>
              <a:gd name="connsiteY0" fmla="*/ 0 h 2513993"/>
              <a:gd name="connsiteX1" fmla="*/ 4462178 w 4480560"/>
              <a:gd name="connsiteY1" fmla="*/ 0 h 2513993"/>
              <a:gd name="connsiteX2" fmla="*/ 4468994 w 4480560"/>
              <a:gd name="connsiteY2" fmla="*/ 44657 h 2513993"/>
              <a:gd name="connsiteX3" fmla="*/ 4480560 w 4480560"/>
              <a:gd name="connsiteY3" fmla="*/ 273713 h 2513993"/>
              <a:gd name="connsiteX4" fmla="*/ 2240280 w 4480560"/>
              <a:gd name="connsiteY4" fmla="*/ 2513993 h 2513993"/>
              <a:gd name="connsiteX5" fmla="*/ 0 w 4480560"/>
              <a:gd name="connsiteY5" fmla="*/ 273713 h 2513993"/>
              <a:gd name="connsiteX6" fmla="*/ 11567 w 4480560"/>
              <a:gd name="connsiteY6" fmla="*/ 44657 h 25139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80560" h="2513993">
                <a:moveTo>
                  <a:pt x="18382" y="0"/>
                </a:moveTo>
                <a:lnTo>
                  <a:pt x="4462178" y="0"/>
                </a:lnTo>
                <a:lnTo>
                  <a:pt x="4468994" y="44657"/>
                </a:lnTo>
                <a:cubicBezTo>
                  <a:pt x="4476642" y="119969"/>
                  <a:pt x="4480560" y="196384"/>
                  <a:pt x="4480560" y="273713"/>
                </a:cubicBezTo>
                <a:cubicBezTo>
                  <a:pt x="4480560" y="1510985"/>
                  <a:pt x="3477552" y="2513993"/>
                  <a:pt x="2240280" y="2513993"/>
                </a:cubicBezTo>
                <a:cubicBezTo>
                  <a:pt x="1003008" y="2513993"/>
                  <a:pt x="0" y="1510985"/>
                  <a:pt x="0" y="273713"/>
                </a:cubicBezTo>
                <a:cubicBezTo>
                  <a:pt x="0" y="196384"/>
                  <a:pt x="3918" y="119969"/>
                  <a:pt x="11567" y="4465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8" name="Picture 4" descr="Image result for tesla model x 4k">
            <a:extLst>
              <a:ext uri="{FF2B5EF4-FFF2-40B4-BE49-F238E27FC236}">
                <a16:creationId xmlns:a16="http://schemas.microsoft.com/office/drawing/2014/main" id="{79A2CDE0-A9C6-4D2D-8957-DD68899EAF1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8349" r="-4" b="6544"/>
          <a:stretch/>
        </p:blipFill>
        <p:spPr bwMode="auto">
          <a:xfrm>
            <a:off x="5398355" y="1"/>
            <a:ext cx="4151376" cy="2349401"/>
          </a:xfrm>
          <a:custGeom>
            <a:avLst/>
            <a:gdLst>
              <a:gd name="connsiteX0" fmla="*/ 20101 w 4151376"/>
              <a:gd name="connsiteY0" fmla="*/ 0 h 2349401"/>
              <a:gd name="connsiteX1" fmla="*/ 4131276 w 4151376"/>
              <a:gd name="connsiteY1" fmla="*/ 0 h 2349401"/>
              <a:gd name="connsiteX2" fmla="*/ 4140659 w 4151376"/>
              <a:gd name="connsiteY2" fmla="*/ 61486 h 2349401"/>
              <a:gd name="connsiteX3" fmla="*/ 4151376 w 4151376"/>
              <a:gd name="connsiteY3" fmla="*/ 273713 h 2349401"/>
              <a:gd name="connsiteX4" fmla="*/ 2075688 w 4151376"/>
              <a:gd name="connsiteY4" fmla="*/ 2349401 h 2349401"/>
              <a:gd name="connsiteX5" fmla="*/ 0 w 4151376"/>
              <a:gd name="connsiteY5" fmla="*/ 273713 h 2349401"/>
              <a:gd name="connsiteX6" fmla="*/ 10717 w 4151376"/>
              <a:gd name="connsiteY6" fmla="*/ 61486 h 2349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1376" h="2349401">
                <a:moveTo>
                  <a:pt x="20101" y="0"/>
                </a:moveTo>
                <a:lnTo>
                  <a:pt x="4131276" y="0"/>
                </a:lnTo>
                <a:lnTo>
                  <a:pt x="4140659" y="61486"/>
                </a:lnTo>
                <a:cubicBezTo>
                  <a:pt x="4147746" y="131265"/>
                  <a:pt x="4151376" y="202065"/>
                  <a:pt x="4151376" y="273713"/>
                </a:cubicBezTo>
                <a:cubicBezTo>
                  <a:pt x="4151376" y="1420084"/>
                  <a:pt x="3222059" y="2349401"/>
                  <a:pt x="2075688" y="2349401"/>
                </a:cubicBezTo>
                <a:cubicBezTo>
                  <a:pt x="929317" y="2349401"/>
                  <a:pt x="0" y="1420084"/>
                  <a:pt x="0" y="273713"/>
                </a:cubicBezTo>
                <a:cubicBezTo>
                  <a:pt x="0" y="202065"/>
                  <a:pt x="3630" y="131265"/>
                  <a:pt x="10717" y="61486"/>
                </a:cubicBezTo>
                <a:close/>
              </a:path>
            </a:pathLst>
          </a:custGeom>
          <a:noFill/>
          <a:extLst>
            <a:ext uri="{909E8E84-426E-40DD-AFC4-6F175D3DCCD1}">
              <a14:hiddenFill xmlns:a14="http://schemas.microsoft.com/office/drawing/2010/main">
                <a:solidFill>
                  <a:srgbClr val="FFFFFF"/>
                </a:solidFill>
              </a14:hiddenFill>
            </a:ext>
          </a:extLst>
        </p:spPr>
      </p:pic>
      <p:sp>
        <p:nvSpPr>
          <p:cNvPr id="6" name="TextBox 5">
            <a:hlinkClick r:id="" action="ppaction://hlinkshowjump?jump=lastslide"/>
            <a:extLst>
              <a:ext uri="{FF2B5EF4-FFF2-40B4-BE49-F238E27FC236}">
                <a16:creationId xmlns:a16="http://schemas.microsoft.com/office/drawing/2014/main" id="{1EFE8359-0421-49A0-A4E0-DD763DCA9D2C}"/>
              </a:ext>
            </a:extLst>
          </p:cNvPr>
          <p:cNvSpPr txBox="1"/>
          <p:nvPr/>
        </p:nvSpPr>
        <p:spPr>
          <a:xfrm>
            <a:off x="148590" y="1256997"/>
            <a:ext cx="418704" cy="369332"/>
          </a:xfrm>
          <a:prstGeom prst="rect">
            <a:avLst/>
          </a:prstGeom>
          <a:noFill/>
        </p:spPr>
        <p:txBody>
          <a:bodyPr wrap="none" rtlCol="0">
            <a:spAutoFit/>
          </a:bodyPr>
          <a:lstStyle/>
          <a:p>
            <a:r>
              <a:rPr lang="en-GB" dirty="0">
                <a:latin typeface="Garamond" panose="02020404030301010803" pitchFamily="18" charset="0"/>
              </a:rPr>
              <a:t>[1]</a:t>
            </a:r>
          </a:p>
        </p:txBody>
      </p:sp>
      <p:sp>
        <p:nvSpPr>
          <p:cNvPr id="12" name="TextBox 11">
            <a:hlinkClick r:id="" action="ppaction://hlinkshowjump?jump=lastslide"/>
            <a:extLst>
              <a:ext uri="{FF2B5EF4-FFF2-40B4-BE49-F238E27FC236}">
                <a16:creationId xmlns:a16="http://schemas.microsoft.com/office/drawing/2014/main" id="{A92E36F7-0346-4850-B908-FC34148C7653}"/>
              </a:ext>
            </a:extLst>
          </p:cNvPr>
          <p:cNvSpPr txBox="1"/>
          <p:nvPr/>
        </p:nvSpPr>
        <p:spPr>
          <a:xfrm>
            <a:off x="5333537" y="-1256"/>
            <a:ext cx="418704" cy="369332"/>
          </a:xfrm>
          <a:prstGeom prst="rect">
            <a:avLst/>
          </a:prstGeom>
          <a:noFill/>
        </p:spPr>
        <p:txBody>
          <a:bodyPr wrap="none" rtlCol="0">
            <a:spAutoFit/>
          </a:bodyPr>
          <a:lstStyle/>
          <a:p>
            <a:r>
              <a:rPr lang="en-GB" dirty="0">
                <a:latin typeface="Garamond" panose="02020404030301010803" pitchFamily="18" charset="0"/>
              </a:rPr>
              <a:t>[2]</a:t>
            </a:r>
          </a:p>
        </p:txBody>
      </p:sp>
    </p:spTree>
    <p:extLst>
      <p:ext uri="{BB962C8B-B14F-4D97-AF65-F5344CB8AC3E}">
        <p14:creationId xmlns:p14="http://schemas.microsoft.com/office/powerpoint/2010/main" val="420527786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C15C0-8C47-4ADB-B974-581F8F9962BB}"/>
              </a:ext>
            </a:extLst>
          </p:cNvPr>
          <p:cNvSpPr>
            <a:spLocks noGrp="1"/>
          </p:cNvSpPr>
          <p:nvPr>
            <p:ph type="title"/>
          </p:nvPr>
        </p:nvSpPr>
        <p:spPr>
          <a:xfrm>
            <a:off x="762001" y="803325"/>
            <a:ext cx="5314536" cy="1325563"/>
          </a:xfrm>
        </p:spPr>
        <p:txBody>
          <a:bodyPr>
            <a:normAutofit/>
          </a:bodyPr>
          <a:lstStyle/>
          <a:p>
            <a:r>
              <a:rPr lang="en-GB" dirty="0">
                <a:latin typeface="Helvetica" panose="020B0604020202020204" pitchFamily="34" charset="0"/>
                <a:cs typeface="Helvetica" panose="020B0604020202020204" pitchFamily="34" charset="0"/>
              </a:rPr>
              <a:t>How do Electric Cars work?</a:t>
            </a:r>
          </a:p>
        </p:txBody>
      </p:sp>
      <p:sp>
        <p:nvSpPr>
          <p:cNvPr id="3" name="Content Placeholder 2">
            <a:extLst>
              <a:ext uri="{FF2B5EF4-FFF2-40B4-BE49-F238E27FC236}">
                <a16:creationId xmlns:a16="http://schemas.microsoft.com/office/drawing/2014/main" id="{CF014F70-EA09-4D69-ACA9-C5BA7F64421B}"/>
              </a:ext>
            </a:extLst>
          </p:cNvPr>
          <p:cNvSpPr>
            <a:spLocks noGrp="1"/>
          </p:cNvSpPr>
          <p:nvPr>
            <p:ph idx="1"/>
          </p:nvPr>
        </p:nvSpPr>
        <p:spPr>
          <a:xfrm>
            <a:off x="762000" y="2279018"/>
            <a:ext cx="5314543" cy="3375920"/>
          </a:xfrm>
        </p:spPr>
        <p:txBody>
          <a:bodyPr anchor="t">
            <a:normAutofit/>
          </a:bodyPr>
          <a:lstStyle/>
          <a:p>
            <a:r>
              <a:rPr lang="en-GB" sz="1800" dirty="0">
                <a:latin typeface="Helvetica" panose="020B0604020202020204" pitchFamily="34" charset="0"/>
                <a:cs typeface="Helvetica" panose="020B0604020202020204" pitchFamily="34" charset="0"/>
              </a:rPr>
              <a:t>Battery modules (made up of cells)</a:t>
            </a:r>
          </a:p>
          <a:p>
            <a:r>
              <a:rPr lang="en-GB" sz="1800" dirty="0">
                <a:latin typeface="Helvetica" panose="020B0604020202020204" pitchFamily="34" charset="0"/>
                <a:cs typeface="Helvetica" panose="020B0604020202020204" pitchFamily="34" charset="0"/>
              </a:rPr>
              <a:t>Tesla Induction motor</a:t>
            </a:r>
          </a:p>
          <a:p>
            <a:r>
              <a:rPr lang="en-GB" sz="1800" dirty="0">
                <a:latin typeface="Helvetica" panose="020B0604020202020204" pitchFamily="34" charset="0"/>
                <a:cs typeface="Helvetica" panose="020B0604020202020204" pitchFamily="34" charset="0"/>
              </a:rPr>
              <a:t>Spinning axle</a:t>
            </a:r>
          </a:p>
        </p:txBody>
      </p:sp>
      <p:sp>
        <p:nvSpPr>
          <p:cNvPr id="135" name="Freeform: Shape 134">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050" name="Picture 2" descr="Image result for electric car battery">
            <a:extLst>
              <a:ext uri="{FF2B5EF4-FFF2-40B4-BE49-F238E27FC236}">
                <a16:creationId xmlns:a16="http://schemas.microsoft.com/office/drawing/2014/main" id="{8803798D-4537-42BE-878A-E73C68202A9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566" r="10869" b="1"/>
          <a:stretch/>
        </p:blipFill>
        <p:spPr bwMode="auto">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noFill/>
          <a:extLst>
            <a:ext uri="{909E8E84-426E-40DD-AFC4-6F175D3DCCD1}">
              <a14:hiddenFill xmlns:a14="http://schemas.microsoft.com/office/drawing/2010/main">
                <a:solidFill>
                  <a:srgbClr val="FFFFFF"/>
                </a:solidFill>
              </a14:hiddenFill>
            </a:ext>
          </a:extLst>
        </p:spPr>
      </p:pic>
      <p:sp>
        <p:nvSpPr>
          <p:cNvPr id="12" name="TextBox 11">
            <a:hlinkClick r:id="" action="ppaction://hlinkshowjump?jump=lastslide"/>
            <a:extLst>
              <a:ext uri="{FF2B5EF4-FFF2-40B4-BE49-F238E27FC236}">
                <a16:creationId xmlns:a16="http://schemas.microsoft.com/office/drawing/2014/main" id="{402706F9-0DBB-4019-8B7A-5D1AAAE5FBD0}"/>
              </a:ext>
            </a:extLst>
          </p:cNvPr>
          <p:cNvSpPr txBox="1"/>
          <p:nvPr/>
        </p:nvSpPr>
        <p:spPr>
          <a:xfrm>
            <a:off x="11773296" y="38738"/>
            <a:ext cx="418704" cy="369332"/>
          </a:xfrm>
          <a:prstGeom prst="rect">
            <a:avLst/>
          </a:prstGeom>
          <a:noFill/>
        </p:spPr>
        <p:txBody>
          <a:bodyPr wrap="none" rtlCol="0">
            <a:spAutoFit/>
          </a:bodyPr>
          <a:lstStyle/>
          <a:p>
            <a:r>
              <a:rPr lang="en-GB" dirty="0">
                <a:latin typeface="Garamond" panose="02020404030301010803" pitchFamily="18" charset="0"/>
              </a:rPr>
              <a:t>[3]</a:t>
            </a:r>
          </a:p>
        </p:txBody>
      </p:sp>
    </p:spTree>
    <p:extLst>
      <p:ext uri="{BB962C8B-B14F-4D97-AF65-F5344CB8AC3E}">
        <p14:creationId xmlns:p14="http://schemas.microsoft.com/office/powerpoint/2010/main" val="354801987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FE484-98EA-44F1-9DFA-3E40E48CA9DC}"/>
              </a:ext>
            </a:extLst>
          </p:cNvPr>
          <p:cNvSpPr>
            <a:spLocks noGrp="1"/>
          </p:cNvSpPr>
          <p:nvPr>
            <p:ph type="title"/>
          </p:nvPr>
        </p:nvSpPr>
        <p:spPr>
          <a:xfrm>
            <a:off x="801099" y="1396289"/>
            <a:ext cx="5006336" cy="1325563"/>
          </a:xfrm>
        </p:spPr>
        <p:txBody>
          <a:bodyPr>
            <a:normAutofit/>
          </a:bodyPr>
          <a:lstStyle/>
          <a:p>
            <a:r>
              <a:rPr lang="en-GB" dirty="0">
                <a:latin typeface="Helvetica" panose="020B0604020202020204" pitchFamily="34" charset="0"/>
                <a:cs typeface="Helvetica" panose="020B0604020202020204" pitchFamily="34" charset="0"/>
              </a:rPr>
              <a:t>The Issue</a:t>
            </a:r>
          </a:p>
        </p:txBody>
      </p:sp>
      <p:sp>
        <p:nvSpPr>
          <p:cNvPr id="3" name="Content Placeholder 2">
            <a:extLst>
              <a:ext uri="{FF2B5EF4-FFF2-40B4-BE49-F238E27FC236}">
                <a16:creationId xmlns:a16="http://schemas.microsoft.com/office/drawing/2014/main" id="{C4888225-7509-48C4-9DA1-7D5ED2C84F80}"/>
              </a:ext>
            </a:extLst>
          </p:cNvPr>
          <p:cNvSpPr>
            <a:spLocks noGrp="1"/>
          </p:cNvSpPr>
          <p:nvPr>
            <p:ph idx="1"/>
          </p:nvPr>
        </p:nvSpPr>
        <p:spPr>
          <a:xfrm>
            <a:off x="805543" y="2871982"/>
            <a:ext cx="5006336" cy="3181684"/>
          </a:xfrm>
        </p:spPr>
        <p:txBody>
          <a:bodyPr anchor="t">
            <a:normAutofit/>
          </a:bodyPr>
          <a:lstStyle/>
          <a:p>
            <a:r>
              <a:rPr lang="en-GB" sz="1800" dirty="0">
                <a:latin typeface="Helvetica" panose="020B0604020202020204" pitchFamily="34" charset="0"/>
                <a:cs typeface="Helvetica" panose="020B0604020202020204" pitchFamily="34" charset="0"/>
              </a:rPr>
              <a:t>The range of the car</a:t>
            </a:r>
          </a:p>
          <a:p>
            <a:r>
              <a:rPr lang="en-GB" sz="1800" dirty="0">
                <a:latin typeface="Helvetica" panose="020B0604020202020204" pitchFamily="34" charset="0"/>
                <a:cs typeface="Helvetica" panose="020B0604020202020204" pitchFamily="34" charset="0"/>
              </a:rPr>
              <a:t>Long charging times</a:t>
            </a:r>
          </a:p>
          <a:p>
            <a:r>
              <a:rPr lang="en-GB" sz="1800" dirty="0">
                <a:latin typeface="Helvetica" panose="020B0604020202020204" pitchFamily="34" charset="0"/>
                <a:cs typeface="Helvetica" panose="020B0604020202020204" pitchFamily="34" charset="0"/>
              </a:rPr>
              <a:t>Seen with Jaguar I Pace</a:t>
            </a:r>
          </a:p>
        </p:txBody>
      </p:sp>
      <p:sp>
        <p:nvSpPr>
          <p:cNvPr id="71" name="Freeform: Shape 70">
            <a:extLst>
              <a:ext uri="{FF2B5EF4-FFF2-40B4-BE49-F238E27FC236}">
                <a16:creationId xmlns:a16="http://schemas.microsoft.com/office/drawing/2014/main" id="{4F74D28C-3268-4E35-8EE1-D92CB4A85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19218"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074" name="Picture 2" descr="Image result for electric charging">
            <a:extLst>
              <a:ext uri="{FF2B5EF4-FFF2-40B4-BE49-F238E27FC236}">
                <a16:creationId xmlns:a16="http://schemas.microsoft.com/office/drawing/2014/main" id="{BED03449-693D-4844-99E0-3AD16194901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325" r="23072" b="-1"/>
          <a:stretch/>
        </p:blipFill>
        <p:spPr bwMode="auto">
          <a:xfrm>
            <a:off x="6167846" y="10"/>
            <a:ext cx="6024154" cy="6857990"/>
          </a:xfrm>
          <a:custGeom>
            <a:avLst/>
            <a:gdLst>
              <a:gd name="connsiteX0" fmla="*/ 70374 w 6024154"/>
              <a:gd name="connsiteY0" fmla="*/ 0 h 6858000"/>
              <a:gd name="connsiteX1" fmla="*/ 6024154 w 6024154"/>
              <a:gd name="connsiteY1" fmla="*/ 0 h 6858000"/>
              <a:gd name="connsiteX2" fmla="*/ 6024154 w 6024154"/>
              <a:gd name="connsiteY2" fmla="*/ 6858000 h 6858000"/>
              <a:gd name="connsiteX3" fmla="*/ 3587167 w 6024154"/>
              <a:gd name="connsiteY3" fmla="*/ 6858000 h 6858000"/>
              <a:gd name="connsiteX4" fmla="*/ 3474220 w 6024154"/>
              <a:gd name="connsiteY4" fmla="*/ 6800152 h 6858000"/>
              <a:gd name="connsiteX5" fmla="*/ 0 w 6024154"/>
              <a:gd name="connsiteY5" fmla="*/ 962844 h 6858000"/>
              <a:gd name="connsiteX6" fmla="*/ 34274 w 6024154"/>
              <a:gd name="connsiteY6" fmla="*/ 28409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70374" y="0"/>
                </a:moveTo>
                <a:lnTo>
                  <a:pt x="6024154" y="0"/>
                </a:lnTo>
                <a:lnTo>
                  <a:pt x="6024154" y="6858000"/>
                </a:lnTo>
                <a:lnTo>
                  <a:pt x="3587167" y="6858000"/>
                </a:lnTo>
                <a:lnTo>
                  <a:pt x="3474220" y="6800152"/>
                </a:lnTo>
                <a:cubicBezTo>
                  <a:pt x="1404818" y="5675986"/>
                  <a:pt x="0" y="3483472"/>
                  <a:pt x="0" y="962844"/>
                </a:cubicBezTo>
                <a:cubicBezTo>
                  <a:pt x="0" y="733696"/>
                  <a:pt x="11610" y="507260"/>
                  <a:pt x="34274" y="284091"/>
                </a:cubicBezTo>
                <a:close/>
              </a:path>
            </a:pathLst>
          </a:custGeom>
          <a:noFill/>
          <a:extLst>
            <a:ext uri="{909E8E84-426E-40DD-AFC4-6F175D3DCCD1}">
              <a14:hiddenFill xmlns:a14="http://schemas.microsoft.com/office/drawing/2010/main">
                <a:solidFill>
                  <a:srgbClr val="FFFFFF"/>
                </a:solidFill>
              </a14:hiddenFill>
            </a:ext>
          </a:extLst>
        </p:spPr>
      </p:pic>
      <p:sp>
        <p:nvSpPr>
          <p:cNvPr id="7" name="TextBox 6">
            <a:hlinkClick r:id="" action="ppaction://hlinkshowjump?jump=lastslide"/>
            <a:extLst>
              <a:ext uri="{FF2B5EF4-FFF2-40B4-BE49-F238E27FC236}">
                <a16:creationId xmlns:a16="http://schemas.microsoft.com/office/drawing/2014/main" id="{05387BFF-D7CE-4199-BC03-BE08C220FCCD}"/>
              </a:ext>
            </a:extLst>
          </p:cNvPr>
          <p:cNvSpPr txBox="1"/>
          <p:nvPr/>
        </p:nvSpPr>
        <p:spPr>
          <a:xfrm>
            <a:off x="11635740" y="0"/>
            <a:ext cx="418704" cy="369332"/>
          </a:xfrm>
          <a:prstGeom prst="rect">
            <a:avLst/>
          </a:prstGeom>
          <a:noFill/>
        </p:spPr>
        <p:txBody>
          <a:bodyPr wrap="none" rtlCol="0">
            <a:spAutoFit/>
          </a:bodyPr>
          <a:lstStyle/>
          <a:p>
            <a:r>
              <a:rPr lang="en-GB" dirty="0">
                <a:latin typeface="Garamond" panose="02020404030301010803" pitchFamily="18" charset="0"/>
              </a:rPr>
              <a:t>[4]</a:t>
            </a:r>
          </a:p>
        </p:txBody>
      </p:sp>
    </p:spTree>
    <p:extLst>
      <p:ext uri="{BB962C8B-B14F-4D97-AF65-F5344CB8AC3E}">
        <p14:creationId xmlns:p14="http://schemas.microsoft.com/office/powerpoint/2010/main" val="3084183531"/>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E285-F81F-48CA-9321-2A464FB21013}"/>
              </a:ext>
            </a:extLst>
          </p:cNvPr>
          <p:cNvSpPr>
            <a:spLocks noGrp="1"/>
          </p:cNvSpPr>
          <p:nvPr>
            <p:ph type="title"/>
          </p:nvPr>
        </p:nvSpPr>
        <p:spPr>
          <a:xfrm>
            <a:off x="801098" y="1396289"/>
            <a:ext cx="5277333" cy="1325563"/>
          </a:xfrm>
        </p:spPr>
        <p:txBody>
          <a:bodyPr>
            <a:normAutofit/>
          </a:bodyPr>
          <a:lstStyle/>
          <a:p>
            <a:r>
              <a:rPr lang="en-GB">
                <a:latin typeface="Helvetica" panose="020B0604020202020204" pitchFamily="34" charset="0"/>
                <a:cs typeface="Helvetica" panose="020B0604020202020204" pitchFamily="34" charset="0"/>
              </a:rPr>
              <a:t>Programming A Calculator</a:t>
            </a:r>
            <a:endParaRPr lang="en-GB" dirty="0">
              <a:latin typeface="Helvetica" panose="020B0604020202020204" pitchFamily="34" charset="0"/>
              <a:cs typeface="Helvetica" panose="020B0604020202020204" pitchFamily="34" charset="0"/>
            </a:endParaRPr>
          </a:p>
        </p:txBody>
      </p:sp>
      <p:sp>
        <p:nvSpPr>
          <p:cNvPr id="3" name="Content Placeholder 2">
            <a:extLst>
              <a:ext uri="{FF2B5EF4-FFF2-40B4-BE49-F238E27FC236}">
                <a16:creationId xmlns:a16="http://schemas.microsoft.com/office/drawing/2014/main" id="{797EC270-7AB1-4DF6-8D47-21AE8E58773B}"/>
              </a:ext>
            </a:extLst>
          </p:cNvPr>
          <p:cNvSpPr>
            <a:spLocks noGrp="1"/>
          </p:cNvSpPr>
          <p:nvPr>
            <p:ph idx="1"/>
          </p:nvPr>
        </p:nvSpPr>
        <p:spPr>
          <a:xfrm>
            <a:off x="805543" y="2871982"/>
            <a:ext cx="4558309" cy="3181684"/>
          </a:xfrm>
        </p:spPr>
        <p:txBody>
          <a:bodyPr anchor="t">
            <a:normAutofit/>
          </a:bodyPr>
          <a:lstStyle/>
          <a:p>
            <a:r>
              <a:rPr lang="en-GB" sz="1800" dirty="0">
                <a:latin typeface="Helvetica" panose="020B0604020202020204" pitchFamily="34" charset="0"/>
                <a:cs typeface="Helvetica" panose="020B0604020202020204" pitchFamily="34" charset="0"/>
              </a:rPr>
              <a:t>Used to test the efficiency</a:t>
            </a:r>
          </a:p>
          <a:p>
            <a:r>
              <a:rPr lang="en-GB" sz="1800" dirty="0">
                <a:latin typeface="Helvetica" panose="020B0604020202020204" pitchFamily="34" charset="0"/>
                <a:cs typeface="Helvetica" panose="020B0604020202020204" pitchFamily="34" charset="0"/>
              </a:rPr>
              <a:t>Assumes 75% of a battery is used as not all the battery can be used </a:t>
            </a:r>
          </a:p>
          <a:p>
            <a:endParaRPr lang="en-GB" sz="1800" dirty="0">
              <a:latin typeface="Helvetica" panose="020B0604020202020204" pitchFamily="34" charset="0"/>
              <a:cs typeface="Helvetica" panose="020B0604020202020204" pitchFamily="34" charset="0"/>
            </a:endParaRPr>
          </a:p>
          <a:p>
            <a:endParaRPr lang="en-GB" sz="1800" dirty="0">
              <a:latin typeface="Helvetica" panose="020B0604020202020204" pitchFamily="34" charset="0"/>
              <a:cs typeface="Helvetica" panose="020B0604020202020204" pitchFamily="34" charset="0"/>
            </a:endParaRPr>
          </a:p>
          <a:p>
            <a:endParaRPr lang="en-GB" sz="1800" dirty="0">
              <a:latin typeface="Helvetica" panose="020B0604020202020204" pitchFamily="34" charset="0"/>
              <a:cs typeface="Helvetica" panose="020B0604020202020204" pitchFamily="34" charset="0"/>
            </a:endParaRPr>
          </a:p>
        </p:txBody>
      </p:sp>
      <p:sp>
        <p:nvSpPr>
          <p:cNvPr id="13" name="Oval 12">
            <a:extLst>
              <a:ext uri="{FF2B5EF4-FFF2-40B4-BE49-F238E27FC236}">
                <a16:creationId xmlns:a16="http://schemas.microsoft.com/office/drawing/2014/main" id="{C99A8FB7-A79B-4BC9-9D56-B79587F6A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5005" y="2650637"/>
            <a:ext cx="3118104" cy="3118104"/>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4">
            <a:extLst>
              <a:ext uri="{FF2B5EF4-FFF2-40B4-BE49-F238E27FC236}">
                <a16:creationId xmlns:a16="http://schemas.microsoft.com/office/drawing/2014/main" id="{B6114379-CEF2-4927-BEAC-763037C09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9597" y="2815229"/>
            <a:ext cx="2788920" cy="278892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Freeform: Shape 16">
            <a:extLst>
              <a:ext uri="{FF2B5EF4-FFF2-40B4-BE49-F238E27FC236}">
                <a16:creationId xmlns:a16="http://schemas.microsoft.com/office/drawing/2014/main" id="{B23893E2-3349-46D7-A7AA-B9E447957F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96859" y="0"/>
            <a:ext cx="4198060" cy="3650200"/>
          </a:xfrm>
          <a:custGeom>
            <a:avLst/>
            <a:gdLst>
              <a:gd name="connsiteX0" fmla="*/ 262846 w 4198060"/>
              <a:gd name="connsiteY0" fmla="*/ 0 h 3650200"/>
              <a:gd name="connsiteX1" fmla="*/ 4198060 w 4198060"/>
              <a:gd name="connsiteY1" fmla="*/ 0 h 3650200"/>
              <a:gd name="connsiteX2" fmla="*/ 4198060 w 4198060"/>
              <a:gd name="connsiteY2" fmla="*/ 3021648 h 3650200"/>
              <a:gd name="connsiteX3" fmla="*/ 4142653 w 4198060"/>
              <a:gd name="connsiteY3" fmla="*/ 3072005 h 3650200"/>
              <a:gd name="connsiteX4" fmla="*/ 2532040 w 4198060"/>
              <a:gd name="connsiteY4" fmla="*/ 3650200 h 3650200"/>
              <a:gd name="connsiteX5" fmla="*/ 0 w 4198060"/>
              <a:gd name="connsiteY5" fmla="*/ 1118160 h 3650200"/>
              <a:gd name="connsiteX6" fmla="*/ 198981 w 4198060"/>
              <a:gd name="connsiteY6" fmla="*/ 132576 h 365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8060" h="3650200">
                <a:moveTo>
                  <a:pt x="262846" y="0"/>
                </a:moveTo>
                <a:lnTo>
                  <a:pt x="4198060" y="0"/>
                </a:lnTo>
                <a:lnTo>
                  <a:pt x="4198060" y="3021648"/>
                </a:lnTo>
                <a:lnTo>
                  <a:pt x="4142653" y="3072005"/>
                </a:lnTo>
                <a:cubicBezTo>
                  <a:pt x="3704967" y="3433216"/>
                  <a:pt x="3143843" y="3650200"/>
                  <a:pt x="2532040" y="3650200"/>
                </a:cubicBezTo>
                <a:cubicBezTo>
                  <a:pt x="1133633" y="3650200"/>
                  <a:pt x="0" y="2516567"/>
                  <a:pt x="0" y="1118160"/>
                </a:cubicBezTo>
                <a:cubicBezTo>
                  <a:pt x="0" y="768558"/>
                  <a:pt x="70852" y="435505"/>
                  <a:pt x="198981" y="132576"/>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7489F5EF-7273-48B6-BDB2-2E2715379C4B}"/>
              </a:ext>
            </a:extLst>
          </p:cNvPr>
          <p:cNvPicPr>
            <a:picLocks noChangeAspect="1"/>
          </p:cNvPicPr>
          <p:nvPr/>
        </p:nvPicPr>
        <p:blipFill>
          <a:blip r:embed="rId3"/>
          <a:stretch>
            <a:fillRect/>
          </a:stretch>
        </p:blipFill>
        <p:spPr>
          <a:xfrm>
            <a:off x="6576308" y="3314998"/>
            <a:ext cx="1327475" cy="1882944"/>
          </a:xfrm>
          <a:prstGeom prst="rect">
            <a:avLst/>
          </a:prstGeom>
        </p:spPr>
      </p:pic>
      <p:sp>
        <p:nvSpPr>
          <p:cNvPr id="19" name="Freeform: Shape 18">
            <a:extLst>
              <a:ext uri="{FF2B5EF4-FFF2-40B4-BE49-F238E27FC236}">
                <a16:creationId xmlns:a16="http://schemas.microsoft.com/office/drawing/2014/main" id="{C14C23C8-0D86-4D9E-A9C7-76291675C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60603" y="1"/>
            <a:ext cx="4034316" cy="3486455"/>
          </a:xfrm>
          <a:custGeom>
            <a:avLst/>
            <a:gdLst>
              <a:gd name="connsiteX0" fmla="*/ 280681 w 4034316"/>
              <a:gd name="connsiteY0" fmla="*/ 0 h 3486455"/>
              <a:gd name="connsiteX1" fmla="*/ 4034316 w 4034316"/>
              <a:gd name="connsiteY1" fmla="*/ 0 h 3486455"/>
              <a:gd name="connsiteX2" fmla="*/ 4034316 w 4034316"/>
              <a:gd name="connsiteY2" fmla="*/ 2800630 h 3486455"/>
              <a:gd name="connsiteX3" fmla="*/ 3874752 w 4034316"/>
              <a:gd name="connsiteY3" fmla="*/ 2945652 h 3486455"/>
              <a:gd name="connsiteX4" fmla="*/ 2368296 w 4034316"/>
              <a:gd name="connsiteY4" fmla="*/ 3486455 h 3486455"/>
              <a:gd name="connsiteX5" fmla="*/ 0 w 4034316"/>
              <a:gd name="connsiteY5" fmla="*/ 1118159 h 3486455"/>
              <a:gd name="connsiteX6" fmla="*/ 186113 w 4034316"/>
              <a:gd name="connsiteY6" fmla="*/ 196311 h 348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316" h="3486455">
                <a:moveTo>
                  <a:pt x="280681" y="0"/>
                </a:moveTo>
                <a:lnTo>
                  <a:pt x="4034316" y="0"/>
                </a:lnTo>
                <a:lnTo>
                  <a:pt x="4034316" y="2800630"/>
                </a:lnTo>
                <a:lnTo>
                  <a:pt x="3874752" y="2945652"/>
                </a:lnTo>
                <a:cubicBezTo>
                  <a:pt x="3465371" y="3283503"/>
                  <a:pt x="2940535" y="3486455"/>
                  <a:pt x="2368296" y="3486455"/>
                </a:cubicBezTo>
                <a:cubicBezTo>
                  <a:pt x="1060322" y="3486455"/>
                  <a:pt x="0" y="2426133"/>
                  <a:pt x="0" y="1118159"/>
                </a:cubicBezTo>
                <a:cubicBezTo>
                  <a:pt x="0" y="791166"/>
                  <a:pt x="66270" y="479650"/>
                  <a:pt x="186113" y="196311"/>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AC181A89-9C03-4BF0-8B62-E69B5FB44801}"/>
              </a:ext>
            </a:extLst>
          </p:cNvPr>
          <p:cNvPicPr>
            <a:picLocks noChangeAspect="1"/>
          </p:cNvPicPr>
          <p:nvPr/>
        </p:nvPicPr>
        <p:blipFill>
          <a:blip r:embed="rId4"/>
          <a:stretch>
            <a:fillRect/>
          </a:stretch>
        </p:blipFill>
        <p:spPr>
          <a:xfrm>
            <a:off x="9250023" y="297192"/>
            <a:ext cx="2229887" cy="2353443"/>
          </a:xfrm>
          <a:prstGeom prst="rect">
            <a:avLst/>
          </a:prstGeom>
        </p:spPr>
      </p:pic>
      <p:sp>
        <p:nvSpPr>
          <p:cNvPr id="21" name="Freeform: Shape 20">
            <a:extLst>
              <a:ext uri="{FF2B5EF4-FFF2-40B4-BE49-F238E27FC236}">
                <a16:creationId xmlns:a16="http://schemas.microsoft.com/office/drawing/2014/main" id="{2B7592FE-10D1-4664-B623-353F47C8D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88132" y="4032250"/>
            <a:ext cx="3303868" cy="2825750"/>
          </a:xfrm>
          <a:custGeom>
            <a:avLst/>
            <a:gdLst>
              <a:gd name="connsiteX0" fmla="*/ 1888600 w 3303868"/>
              <a:gd name="connsiteY0" fmla="*/ 0 h 2825750"/>
              <a:gd name="connsiteX1" fmla="*/ 3224042 w 3303868"/>
              <a:gd name="connsiteY1" fmla="*/ 553158 h 2825750"/>
              <a:gd name="connsiteX2" fmla="*/ 3303868 w 3303868"/>
              <a:gd name="connsiteY2" fmla="*/ 640989 h 2825750"/>
              <a:gd name="connsiteX3" fmla="*/ 3303868 w 3303868"/>
              <a:gd name="connsiteY3" fmla="*/ 2825750 h 2825750"/>
              <a:gd name="connsiteX4" fmla="*/ 250380 w 3303868"/>
              <a:gd name="connsiteY4" fmla="*/ 2825750 h 2825750"/>
              <a:gd name="connsiteX5" fmla="*/ 227944 w 3303868"/>
              <a:gd name="connsiteY5" fmla="*/ 2788819 h 2825750"/>
              <a:gd name="connsiteX6" fmla="*/ 0 w 3303868"/>
              <a:gd name="connsiteY6" fmla="*/ 1888600 h 2825750"/>
              <a:gd name="connsiteX7" fmla="*/ 1888600 w 3303868"/>
              <a:gd name="connsiteY7" fmla="*/ 0 h 282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03868" h="2825750">
                <a:moveTo>
                  <a:pt x="1888600" y="0"/>
                </a:moveTo>
                <a:cubicBezTo>
                  <a:pt x="2410123" y="0"/>
                  <a:pt x="2882273" y="211389"/>
                  <a:pt x="3224042" y="553158"/>
                </a:cubicBezTo>
                <a:lnTo>
                  <a:pt x="3303868" y="640989"/>
                </a:lnTo>
                <a:lnTo>
                  <a:pt x="3303868" y="2825750"/>
                </a:lnTo>
                <a:lnTo>
                  <a:pt x="250380" y="2825750"/>
                </a:lnTo>
                <a:lnTo>
                  <a:pt x="227944" y="2788819"/>
                </a:lnTo>
                <a:cubicBezTo>
                  <a:pt x="82574" y="2521217"/>
                  <a:pt x="0" y="2214552"/>
                  <a:pt x="0" y="1888600"/>
                </a:cubicBezTo>
                <a:cubicBezTo>
                  <a:pt x="0" y="845555"/>
                  <a:pt x="845555" y="0"/>
                  <a:pt x="188860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Freeform: Shape 22">
            <a:extLst>
              <a:ext uri="{FF2B5EF4-FFF2-40B4-BE49-F238E27FC236}">
                <a16:creationId xmlns:a16="http://schemas.microsoft.com/office/drawing/2014/main" id="{32248578-C6EF-47FB-8B88-AD65C27452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053088" y="4197206"/>
            <a:ext cx="3138912" cy="2660795"/>
          </a:xfrm>
          <a:custGeom>
            <a:avLst/>
            <a:gdLst>
              <a:gd name="connsiteX0" fmla="*/ 1723644 w 3138912"/>
              <a:gd name="connsiteY0" fmla="*/ 0 h 2660795"/>
              <a:gd name="connsiteX1" fmla="*/ 3053691 w 3138912"/>
              <a:gd name="connsiteY1" fmla="*/ 627247 h 2660795"/>
              <a:gd name="connsiteX2" fmla="*/ 3138912 w 3138912"/>
              <a:gd name="connsiteY2" fmla="*/ 741211 h 2660795"/>
              <a:gd name="connsiteX3" fmla="*/ 3138912 w 3138912"/>
              <a:gd name="connsiteY3" fmla="*/ 2660795 h 2660795"/>
              <a:gd name="connsiteX4" fmla="*/ 278239 w 3138912"/>
              <a:gd name="connsiteY4" fmla="*/ 2660795 h 2660795"/>
              <a:gd name="connsiteX5" fmla="*/ 208035 w 3138912"/>
              <a:gd name="connsiteY5" fmla="*/ 2545235 h 2660795"/>
              <a:gd name="connsiteX6" fmla="*/ 0 w 3138912"/>
              <a:gd name="connsiteY6" fmla="*/ 1723644 h 2660795"/>
              <a:gd name="connsiteX7" fmla="*/ 1723644 w 3138912"/>
              <a:gd name="connsiteY7" fmla="*/ 0 h 266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12" h="2660795">
                <a:moveTo>
                  <a:pt x="1723644" y="0"/>
                </a:moveTo>
                <a:cubicBezTo>
                  <a:pt x="2259111" y="0"/>
                  <a:pt x="2737550" y="244172"/>
                  <a:pt x="3053691" y="627247"/>
                </a:cubicBezTo>
                <a:lnTo>
                  <a:pt x="3138912" y="741211"/>
                </a:lnTo>
                <a:lnTo>
                  <a:pt x="3138912" y="2660795"/>
                </a:lnTo>
                <a:lnTo>
                  <a:pt x="278239" y="2660795"/>
                </a:lnTo>
                <a:lnTo>
                  <a:pt x="208035" y="2545235"/>
                </a:lnTo>
                <a:cubicBezTo>
                  <a:pt x="75362" y="2301006"/>
                  <a:pt x="0" y="2021126"/>
                  <a:pt x="0" y="1723644"/>
                </a:cubicBezTo>
                <a:cubicBezTo>
                  <a:pt x="0" y="771702"/>
                  <a:pt x="771702" y="0"/>
                  <a:pt x="1723644"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0CB7AB12-5027-443F-A0AD-744C2243353D}"/>
              </a:ext>
            </a:extLst>
          </p:cNvPr>
          <p:cNvPicPr>
            <a:picLocks noChangeAspect="1"/>
          </p:cNvPicPr>
          <p:nvPr/>
        </p:nvPicPr>
        <p:blipFill>
          <a:blip r:embed="rId5"/>
          <a:stretch>
            <a:fillRect/>
          </a:stretch>
        </p:blipFill>
        <p:spPr>
          <a:xfrm>
            <a:off x="9582150" y="4891570"/>
            <a:ext cx="2407535" cy="1757500"/>
          </a:xfrm>
          <a:prstGeom prst="rect">
            <a:avLst/>
          </a:prstGeom>
        </p:spPr>
      </p:pic>
      <p:sp>
        <p:nvSpPr>
          <p:cNvPr id="10" name="Arrow: Curved Up 9">
            <a:extLst>
              <a:ext uri="{FF2B5EF4-FFF2-40B4-BE49-F238E27FC236}">
                <a16:creationId xmlns:a16="http://schemas.microsoft.com/office/drawing/2014/main" id="{DF3D78CB-3F4C-4362-B0D0-F7DD6CE2C4FC}"/>
              </a:ext>
            </a:extLst>
          </p:cNvPr>
          <p:cNvSpPr/>
          <p:nvPr/>
        </p:nvSpPr>
        <p:spPr>
          <a:xfrm>
            <a:off x="3858834" y="5605312"/>
            <a:ext cx="2788919" cy="1058756"/>
          </a:xfrm>
          <a:prstGeom prst="curvedUpArrow">
            <a:avLst/>
          </a:prstGeom>
          <a:solidFill>
            <a:srgbClr val="D9D9D9"/>
          </a:solidFill>
          <a:ln>
            <a:solidFill>
              <a:srgbClr val="3F3F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11" name="TextBox 10">
            <a:extLst>
              <a:ext uri="{FF2B5EF4-FFF2-40B4-BE49-F238E27FC236}">
                <a16:creationId xmlns:a16="http://schemas.microsoft.com/office/drawing/2014/main" id="{2BC9F634-5C33-45A7-9260-2AFF78216531}"/>
              </a:ext>
            </a:extLst>
          </p:cNvPr>
          <p:cNvSpPr txBox="1"/>
          <p:nvPr/>
        </p:nvSpPr>
        <p:spPr>
          <a:xfrm>
            <a:off x="1774984" y="5235701"/>
            <a:ext cx="4418444" cy="307777"/>
          </a:xfrm>
          <a:prstGeom prst="rect">
            <a:avLst/>
          </a:prstGeom>
          <a:noFill/>
        </p:spPr>
        <p:txBody>
          <a:bodyPr wrap="square" rtlCol="0">
            <a:spAutoFit/>
          </a:bodyPr>
          <a:lstStyle/>
          <a:p>
            <a:pPr algn="ctr"/>
            <a:r>
              <a:rPr lang="en-GB" sz="1400" dirty="0">
                <a:latin typeface="Garamond" panose="02020404030301010803" pitchFamily="18" charset="0"/>
              </a:rPr>
              <a:t>Available </a:t>
            </a:r>
            <a:r>
              <a:rPr lang="en-GB" sz="1400" dirty="0">
                <a:latin typeface="Garamond" panose="02020404030301010803" pitchFamily="18" charset="0"/>
                <a:hlinkClick r:id="rId6">
                  <a:extLst>
                    <a:ext uri="{A12FA001-AC4F-418D-AE19-62706E023703}">
                      <ahyp:hlinkClr xmlns:ahyp="http://schemas.microsoft.com/office/drawing/2018/hyperlinkcolor" val="tx"/>
                    </a:ext>
                  </a:extLst>
                </a:hlinkClick>
              </a:rPr>
              <a:t>here</a:t>
            </a:r>
            <a:endParaRPr lang="en-GB" sz="1400" dirty="0">
              <a:latin typeface="Garamond" panose="02020404030301010803" pitchFamily="18" charset="0"/>
            </a:endParaRPr>
          </a:p>
        </p:txBody>
      </p:sp>
    </p:spTree>
    <p:extLst>
      <p:ext uri="{BB962C8B-B14F-4D97-AF65-F5344CB8AC3E}">
        <p14:creationId xmlns:p14="http://schemas.microsoft.com/office/powerpoint/2010/main" val="3899692244"/>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2" descr="https://i.imgur.com/wgueCEE.png">
            <a:extLst>
              <a:ext uri="{FF2B5EF4-FFF2-40B4-BE49-F238E27FC236}">
                <a16:creationId xmlns:a16="http://schemas.microsoft.com/office/drawing/2014/main" id="{7401AAAC-0BD2-4A0B-8902-B5AE64F9B24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01564" y="312461"/>
            <a:ext cx="5336198" cy="2794807"/>
          </a:xfrm>
          <a:prstGeom prst="rect">
            <a:avLst/>
          </a:prstGeom>
          <a:noFill/>
          <a:extLst>
            <a:ext uri="{909E8E84-426E-40DD-AFC4-6F175D3DCCD1}">
              <a14:hiddenFill xmlns:a14="http://schemas.microsoft.com/office/drawing/2010/main">
                <a:solidFill>
                  <a:srgbClr val="FFFFFF"/>
                </a:solidFill>
              </a14:hiddenFill>
            </a:ext>
          </a:extLst>
        </p:spPr>
      </p:pic>
      <p:sp>
        <p:nvSpPr>
          <p:cNvPr id="73" name="Rectangle 72">
            <a:extLst>
              <a:ext uri="{FF2B5EF4-FFF2-40B4-BE49-F238E27FC236}">
                <a16:creationId xmlns:a16="http://schemas.microsoft.com/office/drawing/2014/main" id="{0700D48D-C9AA-4000-A912-29A4FEA98A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5138" y="394887"/>
            <a:ext cx="5720862" cy="606822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3E03991-C83E-4662-8DFC-38AADB5FCC3E}"/>
              </a:ext>
            </a:extLst>
          </p:cNvPr>
          <p:cNvSpPr>
            <a:spLocks noGrp="1"/>
          </p:cNvSpPr>
          <p:nvPr>
            <p:ph type="title"/>
          </p:nvPr>
        </p:nvSpPr>
        <p:spPr>
          <a:xfrm>
            <a:off x="1018604" y="1053042"/>
            <a:ext cx="4458424" cy="3068357"/>
          </a:xfrm>
        </p:spPr>
        <p:txBody>
          <a:bodyPr vert="horz" lIns="91440" tIns="45720" rIns="91440" bIns="45720" rtlCol="0" anchor="b">
            <a:normAutofit/>
          </a:bodyPr>
          <a:lstStyle/>
          <a:p>
            <a:r>
              <a:rPr lang="en-US" sz="6000" dirty="0">
                <a:solidFill>
                  <a:srgbClr val="FFFFFF"/>
                </a:solidFill>
                <a:latin typeface="Helvetica" panose="020B0604020202020204" pitchFamily="34" charset="0"/>
                <a:cs typeface="Helvetica" panose="020B0604020202020204" pitchFamily="34" charset="0"/>
              </a:rPr>
              <a:t>Using the Calculator</a:t>
            </a:r>
          </a:p>
        </p:txBody>
      </p:sp>
      <p:sp>
        <p:nvSpPr>
          <p:cNvPr id="3" name="Content Placeholder 2">
            <a:extLst>
              <a:ext uri="{FF2B5EF4-FFF2-40B4-BE49-F238E27FC236}">
                <a16:creationId xmlns:a16="http://schemas.microsoft.com/office/drawing/2014/main" id="{5AB29729-613D-4824-9E2C-7EED9DB227F3}"/>
              </a:ext>
            </a:extLst>
          </p:cNvPr>
          <p:cNvSpPr>
            <a:spLocks noGrp="1"/>
          </p:cNvSpPr>
          <p:nvPr>
            <p:ph idx="1"/>
          </p:nvPr>
        </p:nvSpPr>
        <p:spPr>
          <a:xfrm>
            <a:off x="1018604" y="4292070"/>
            <a:ext cx="4458424" cy="1512888"/>
          </a:xfrm>
        </p:spPr>
        <p:txBody>
          <a:bodyPr vert="horz" lIns="91440" tIns="45720" rIns="91440" bIns="45720" rtlCol="0">
            <a:normAutofit/>
          </a:bodyPr>
          <a:lstStyle/>
          <a:p>
            <a:pPr marL="0" indent="0">
              <a:buNone/>
            </a:pPr>
            <a:r>
              <a:rPr lang="en-US" sz="1800" i="1" dirty="0">
                <a:solidFill>
                  <a:schemeClr val="bg1"/>
                </a:solidFill>
                <a:latin typeface="Garamond" panose="02020404030301010803" pitchFamily="18" charset="0"/>
              </a:rPr>
              <a:t>Used for Jaguar I Pace and Tesla Model S 70D</a:t>
            </a:r>
          </a:p>
        </p:txBody>
      </p:sp>
      <p:pic>
        <p:nvPicPr>
          <p:cNvPr id="4100" name="Picture 4" descr="https://i.imgur.com/ALfRBCj.png">
            <a:extLst>
              <a:ext uri="{FF2B5EF4-FFF2-40B4-BE49-F238E27FC236}">
                <a16:creationId xmlns:a16="http://schemas.microsoft.com/office/drawing/2014/main" id="{F484A404-1507-4451-8A5C-FF5953FBAE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89888" y="3655747"/>
            <a:ext cx="5326974" cy="2785534"/>
          </a:xfrm>
          <a:prstGeom prst="rect">
            <a:avLst/>
          </a:prstGeom>
          <a:noFill/>
          <a:extLst>
            <a:ext uri="{909E8E84-426E-40DD-AFC4-6F175D3DCCD1}">
              <a14:hiddenFill xmlns:a14="http://schemas.microsoft.com/office/drawing/2010/main">
                <a:solidFill>
                  <a:srgbClr val="FFFFFF"/>
                </a:solidFill>
              </a14:hiddenFill>
            </a:ext>
          </a:extLst>
        </p:spPr>
      </p:pic>
      <p:cxnSp>
        <p:nvCxnSpPr>
          <p:cNvPr id="75" name="Straight Connector 74">
            <a:extLst>
              <a:ext uri="{FF2B5EF4-FFF2-40B4-BE49-F238E27FC236}">
                <a16:creationId xmlns:a16="http://schemas.microsoft.com/office/drawing/2014/main" id="{805E69BC-D844-4AB5-9E35-ED458EE2965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9184178" y="1874520"/>
            <a:ext cx="0" cy="310896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4312C673-8179-457E-AD2A-D1FAE4CC96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14009" y="4201833"/>
            <a:ext cx="3400425"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6" name="Oval 5">
            <a:extLst>
              <a:ext uri="{FF2B5EF4-FFF2-40B4-BE49-F238E27FC236}">
                <a16:creationId xmlns:a16="http://schemas.microsoft.com/office/drawing/2014/main" id="{D15B90D6-CCDA-4C55-BD5D-D9836E76B67C}"/>
              </a:ext>
            </a:extLst>
          </p:cNvPr>
          <p:cNvSpPr/>
          <p:nvPr/>
        </p:nvSpPr>
        <p:spPr>
          <a:xfrm>
            <a:off x="10184130" y="2788952"/>
            <a:ext cx="1360170" cy="33143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EBDC2F17-2CFC-4B82-A265-CBA28651C96A}"/>
              </a:ext>
            </a:extLst>
          </p:cNvPr>
          <p:cNvSpPr/>
          <p:nvPr/>
        </p:nvSpPr>
        <p:spPr>
          <a:xfrm>
            <a:off x="10184130" y="6109843"/>
            <a:ext cx="1360170" cy="331438"/>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67800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95724071-AC7B-4A67-934B-CD7F90745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573"/>
            <a:ext cx="12192000" cy="185587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685CC6F-7EF0-43A7-A217-18FDCED5CC53}"/>
              </a:ext>
            </a:extLst>
          </p:cNvPr>
          <p:cNvSpPr>
            <a:spLocks noGrp="1"/>
          </p:cNvSpPr>
          <p:nvPr>
            <p:ph type="title"/>
          </p:nvPr>
        </p:nvSpPr>
        <p:spPr>
          <a:xfrm>
            <a:off x="838200" y="365125"/>
            <a:ext cx="10515600" cy="1325563"/>
          </a:xfrm>
        </p:spPr>
        <p:txBody>
          <a:bodyPr>
            <a:normAutofit/>
          </a:bodyPr>
          <a:lstStyle/>
          <a:p>
            <a:r>
              <a:rPr lang="en-GB">
                <a:solidFill>
                  <a:schemeClr val="bg1"/>
                </a:solidFill>
                <a:latin typeface="Helvetica" panose="020B0604020202020204" pitchFamily="34" charset="0"/>
                <a:cs typeface="Helvetica" panose="020B0604020202020204" pitchFamily="34" charset="0"/>
              </a:rPr>
              <a:t>Possible Explanations</a:t>
            </a:r>
          </a:p>
        </p:txBody>
      </p:sp>
      <p:graphicFrame>
        <p:nvGraphicFramePr>
          <p:cNvPr id="14" name="Content Placeholder 2">
            <a:extLst>
              <a:ext uri="{FF2B5EF4-FFF2-40B4-BE49-F238E27FC236}">
                <a16:creationId xmlns:a16="http://schemas.microsoft.com/office/drawing/2014/main" id="{193A6610-8DBD-4911-94A1-5BAAF286C421}"/>
              </a:ext>
            </a:extLst>
          </p:cNvPr>
          <p:cNvGraphicFramePr>
            <a:graphicFrameLocks noGrp="1"/>
          </p:cNvGraphicFramePr>
          <p:nvPr>
            <p:ph idx="1"/>
            <p:extLst>
              <p:ext uri="{D42A27DB-BD31-4B8C-83A1-F6EECF244321}">
                <p14:modId xmlns:p14="http://schemas.microsoft.com/office/powerpoint/2010/main" val="1075284625"/>
              </p:ext>
            </p:extLst>
          </p:nvPr>
        </p:nvGraphicFramePr>
        <p:xfrm>
          <a:off x="838200" y="2500291"/>
          <a:ext cx="10515600" cy="36766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87380773"/>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419A6-E41E-4BF0-8CDE-A6C0EF62E5A8}"/>
              </a:ext>
            </a:extLst>
          </p:cNvPr>
          <p:cNvSpPr>
            <a:spLocks noGrp="1"/>
          </p:cNvSpPr>
          <p:nvPr>
            <p:ph type="title"/>
          </p:nvPr>
        </p:nvSpPr>
        <p:spPr>
          <a:xfrm>
            <a:off x="762001" y="803325"/>
            <a:ext cx="5314536" cy="1325563"/>
          </a:xfrm>
        </p:spPr>
        <p:txBody>
          <a:bodyPr>
            <a:normAutofit/>
          </a:bodyPr>
          <a:lstStyle/>
          <a:p>
            <a:r>
              <a:rPr lang="en-GB" dirty="0">
                <a:latin typeface="Helvetica" panose="020B0604020202020204" pitchFamily="34" charset="0"/>
                <a:cs typeface="Helvetica" panose="020B0604020202020204" pitchFamily="34" charset="0"/>
              </a:rPr>
              <a:t>So what does this actually mean?</a:t>
            </a:r>
          </a:p>
        </p:txBody>
      </p:sp>
      <p:sp>
        <p:nvSpPr>
          <p:cNvPr id="8" name="Content Placeholder 7">
            <a:extLst>
              <a:ext uri="{FF2B5EF4-FFF2-40B4-BE49-F238E27FC236}">
                <a16:creationId xmlns:a16="http://schemas.microsoft.com/office/drawing/2014/main" id="{C1EDF6AC-DC46-45D5-B779-2AF5D9E606BE}"/>
              </a:ext>
            </a:extLst>
          </p:cNvPr>
          <p:cNvSpPr>
            <a:spLocks noGrp="1"/>
          </p:cNvSpPr>
          <p:nvPr>
            <p:ph idx="1"/>
          </p:nvPr>
        </p:nvSpPr>
        <p:spPr>
          <a:xfrm>
            <a:off x="762000" y="2279018"/>
            <a:ext cx="5314543" cy="3375920"/>
          </a:xfrm>
        </p:spPr>
        <p:txBody>
          <a:bodyPr anchor="t">
            <a:normAutofit/>
          </a:bodyPr>
          <a:lstStyle/>
          <a:p>
            <a:r>
              <a:rPr lang="en-GB" sz="1800" dirty="0">
                <a:latin typeface="Helvetica" panose="020B0604020202020204" pitchFamily="34" charset="0"/>
                <a:cs typeface="Helvetica" panose="020B0604020202020204" pitchFamily="34" charset="0"/>
              </a:rPr>
              <a:t>The Answer: Yes!</a:t>
            </a:r>
          </a:p>
          <a:p>
            <a:r>
              <a:rPr lang="en-GB" sz="1800" dirty="0">
                <a:latin typeface="Helvetica" panose="020B0604020202020204" pitchFamily="34" charset="0"/>
                <a:cs typeface="Helvetica" panose="020B0604020202020204" pitchFamily="34" charset="0"/>
              </a:rPr>
              <a:t>But exactly how much?</a:t>
            </a:r>
          </a:p>
          <a:p>
            <a:r>
              <a:rPr lang="en-GB" sz="1800" dirty="0">
                <a:latin typeface="Helvetica" panose="020B0604020202020204" pitchFamily="34" charset="0"/>
                <a:cs typeface="Helvetica" panose="020B0604020202020204" pitchFamily="34" charset="0"/>
              </a:rPr>
              <a:t>Are there any other formulations ready for the road?</a:t>
            </a:r>
          </a:p>
        </p:txBody>
      </p:sp>
      <p:sp>
        <p:nvSpPr>
          <p:cNvPr id="6150" name="Freeform: Shape 136">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51" name="Freeform: Shape 138">
            <a:extLst>
              <a:ext uri="{FF2B5EF4-FFF2-40B4-BE49-F238E27FC236}">
                <a16:creationId xmlns:a16="http://schemas.microsoft.com/office/drawing/2014/main" id="{52AC6D7F-F068-4E11-BB06-F601D89BB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148" name="Picture 4" descr="Image result for what does that mean gif">
            <a:extLst>
              <a:ext uri="{FF2B5EF4-FFF2-40B4-BE49-F238E27FC236}">
                <a16:creationId xmlns:a16="http://schemas.microsoft.com/office/drawing/2014/main" id="{97CC95F6-B29D-4BC1-94D0-0FE602778075}"/>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884057" y="1117601"/>
            <a:ext cx="3796790" cy="284759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hlinkClick r:id="" action="ppaction://hlinkshowjump?jump=lastslide"/>
            <a:extLst>
              <a:ext uri="{FF2B5EF4-FFF2-40B4-BE49-F238E27FC236}">
                <a16:creationId xmlns:a16="http://schemas.microsoft.com/office/drawing/2014/main" id="{0D7A5203-35A4-49B2-8F91-286D63189C2C}"/>
              </a:ext>
            </a:extLst>
          </p:cNvPr>
          <p:cNvSpPr txBox="1"/>
          <p:nvPr/>
        </p:nvSpPr>
        <p:spPr>
          <a:xfrm>
            <a:off x="7884057" y="1281440"/>
            <a:ext cx="418704" cy="369332"/>
          </a:xfrm>
          <a:prstGeom prst="rect">
            <a:avLst/>
          </a:prstGeom>
          <a:noFill/>
        </p:spPr>
        <p:txBody>
          <a:bodyPr wrap="none" rtlCol="0">
            <a:spAutoFit/>
          </a:bodyPr>
          <a:lstStyle/>
          <a:p>
            <a:r>
              <a:rPr lang="en-GB" dirty="0">
                <a:latin typeface="Garamond" panose="02020404030301010803" pitchFamily="18" charset="0"/>
              </a:rPr>
              <a:t>[5]</a:t>
            </a:r>
          </a:p>
        </p:txBody>
      </p:sp>
    </p:spTree>
    <p:extLst>
      <p:ext uri="{BB962C8B-B14F-4D97-AF65-F5344CB8AC3E}">
        <p14:creationId xmlns:p14="http://schemas.microsoft.com/office/powerpoint/2010/main" val="888150119"/>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8A740BC-A0AA-45E0-B899-2AE9C6FE1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13121" y="-2"/>
            <a:ext cx="6278879" cy="6858002"/>
          </a:xfrm>
          <a:custGeom>
            <a:avLst/>
            <a:gdLst>
              <a:gd name="connsiteX0" fmla="*/ 45572 w 6278879"/>
              <a:gd name="connsiteY0" fmla="*/ 0 h 6858002"/>
              <a:gd name="connsiteX1" fmla="*/ 6278879 w 6278879"/>
              <a:gd name="connsiteY1" fmla="*/ 0 h 6858002"/>
              <a:gd name="connsiteX2" fmla="*/ 6278879 w 6278879"/>
              <a:gd name="connsiteY2" fmla="*/ 6858002 h 6858002"/>
              <a:gd name="connsiteX3" fmla="*/ 3292308 w 6278879"/>
              <a:gd name="connsiteY3" fmla="*/ 6858002 h 6858002"/>
              <a:gd name="connsiteX4" fmla="*/ 3181526 w 6278879"/>
              <a:gd name="connsiteY4" fmla="*/ 6786982 h 6858002"/>
              <a:gd name="connsiteX5" fmla="*/ 0 w 6278879"/>
              <a:gd name="connsiteY5" fmla="*/ 803254 h 6858002"/>
              <a:gd name="connsiteX6" fmla="*/ 37255 w 6278879"/>
              <a:gd name="connsiteY6" fmla="*/ 6544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78879" h="6858002">
                <a:moveTo>
                  <a:pt x="45572" y="0"/>
                </a:moveTo>
                <a:lnTo>
                  <a:pt x="6278879" y="0"/>
                </a:lnTo>
                <a:lnTo>
                  <a:pt x="6278879" y="6858002"/>
                </a:lnTo>
                <a:lnTo>
                  <a:pt x="3292308" y="6858002"/>
                </a:lnTo>
                <a:lnTo>
                  <a:pt x="3181526" y="6786982"/>
                </a:lnTo>
                <a:cubicBezTo>
                  <a:pt x="1262021" y="5490191"/>
                  <a:pt x="0" y="3294103"/>
                  <a:pt x="0" y="803254"/>
                </a:cubicBezTo>
                <a:cubicBezTo>
                  <a:pt x="0" y="554169"/>
                  <a:pt x="12620" y="308032"/>
                  <a:pt x="37255" y="65447"/>
                </a:cubicBez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9B81720-F494-43C4-8296-F1B1BAA7AA7D}"/>
              </a:ext>
            </a:extLst>
          </p:cNvPr>
          <p:cNvSpPr>
            <a:spLocks noGrp="1"/>
          </p:cNvSpPr>
          <p:nvPr>
            <p:ph type="title"/>
          </p:nvPr>
        </p:nvSpPr>
        <p:spPr>
          <a:xfrm>
            <a:off x="655320" y="365125"/>
            <a:ext cx="9013052" cy="1623312"/>
          </a:xfrm>
        </p:spPr>
        <p:txBody>
          <a:bodyPr anchor="b">
            <a:normAutofit/>
          </a:bodyPr>
          <a:lstStyle/>
          <a:p>
            <a:r>
              <a:rPr lang="en-GB" sz="4000"/>
              <a:t>Bibliography</a:t>
            </a:r>
          </a:p>
        </p:txBody>
      </p:sp>
      <p:cxnSp>
        <p:nvCxnSpPr>
          <p:cNvPr id="10" name="Straight Arrow Connector 9">
            <a:extLst>
              <a:ext uri="{FF2B5EF4-FFF2-40B4-BE49-F238E27FC236}">
                <a16:creationId xmlns:a16="http://schemas.microsoft.com/office/drawing/2014/main" id="{B874EF51-C858-4BB9-97C3-D177557871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63661" y="2316480"/>
            <a:ext cx="82296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AE67C84-5628-4B51-A890-AA601B63C335}"/>
              </a:ext>
            </a:extLst>
          </p:cNvPr>
          <p:cNvSpPr>
            <a:spLocks noGrp="1"/>
          </p:cNvSpPr>
          <p:nvPr>
            <p:ph idx="1"/>
          </p:nvPr>
        </p:nvSpPr>
        <p:spPr>
          <a:xfrm>
            <a:off x="655320" y="2644518"/>
            <a:ext cx="9013052" cy="3327251"/>
          </a:xfrm>
        </p:spPr>
        <p:txBody>
          <a:bodyPr>
            <a:normAutofit/>
          </a:bodyPr>
          <a:lstStyle/>
          <a:p>
            <a:pPr marL="514350" indent="-514350">
              <a:buFont typeface="+mj-lt"/>
              <a:buAutoNum type="arabicPeriod"/>
            </a:pPr>
            <a:r>
              <a:rPr lang="en-GB" sz="1600"/>
              <a:t>Jaguar I Pace e-Trophy. (2017). [image] Available at: http://www.hdcarwallpapers.com/jaguar_i_pace_etrophy_electric_race_car_4k_2-wallpapers.html </a:t>
            </a:r>
          </a:p>
          <a:p>
            <a:pPr marL="514350" indent="-514350">
              <a:buFont typeface="+mj-lt"/>
              <a:buAutoNum type="arabicPeriod"/>
            </a:pPr>
            <a:r>
              <a:rPr lang="en-GB" sz="1600"/>
              <a:t>Tesla Model X. (n.d.). [image] Available at: http://wallsdesk.com/tesla-model-x/tesla-model-x-4k/ [Accessed 23 Mar. 2019].</a:t>
            </a:r>
          </a:p>
          <a:p>
            <a:pPr marL="514350" indent="-514350">
              <a:buFont typeface="+mj-lt"/>
              <a:buAutoNum type="arabicPeriod"/>
            </a:pPr>
            <a:r>
              <a:rPr lang="en-GB" sz="1600"/>
              <a:t>plugincars. The Chevy Bolt’s battery warranty covers for eight years and 100,000 miles—and if its capacity drops by 40 percent [Internet]. 2018. Available from: </a:t>
            </a:r>
            <a:r>
              <a:rPr lang="en-GB" sz="1600">
                <a:hlinkClick r:id="rId2"/>
              </a:rPr>
              <a:t>https://www.plugincars.com/what-you-need-know-about-electric-car-battery-warranties-132884.html</a:t>
            </a:r>
            <a:endParaRPr lang="en-GB" sz="1600"/>
          </a:p>
          <a:p>
            <a:pPr marL="514350" indent="-514350">
              <a:buFont typeface="+mj-lt"/>
              <a:buAutoNum type="arabicPeriod"/>
            </a:pPr>
            <a:r>
              <a:rPr lang="en-GB" sz="1600"/>
              <a:t>go ultra low. Electric charging at home [Internet]. 2015. Available from: </a:t>
            </a:r>
            <a:r>
              <a:rPr lang="en-GB" sz="1600">
                <a:hlinkClick r:id="rId3"/>
              </a:rPr>
              <a:t>https://www.goultralow.com/news/consumer/no-more-trips-to-the-petrol-station/attachment/charging-car-cu-620/</a:t>
            </a:r>
            <a:endParaRPr lang="en-GB" sz="1600"/>
          </a:p>
          <a:p>
            <a:pPr marL="514350" indent="-514350">
              <a:buFont typeface="+mj-lt"/>
              <a:buAutoNum type="arabicPeriod"/>
            </a:pPr>
            <a:r>
              <a:rPr lang="en-GB" sz="1600"/>
              <a:t>Imgur. What does that mean? [Internet]. 2012. Available from: https://imgur.com/gallery/SLUYm</a:t>
            </a:r>
          </a:p>
          <a:p>
            <a:pPr marL="514350" indent="-514350">
              <a:buFont typeface="+mj-lt"/>
              <a:buAutoNum type="arabicPeriod"/>
            </a:pPr>
            <a:endParaRPr lang="en-GB" sz="1600"/>
          </a:p>
          <a:p>
            <a:pPr marL="514350" indent="-514350">
              <a:buFont typeface="+mj-lt"/>
              <a:buAutoNum type="arabicPeriod"/>
            </a:pPr>
            <a:endParaRPr lang="en-GB" sz="1600"/>
          </a:p>
        </p:txBody>
      </p:sp>
    </p:spTree>
    <p:extLst>
      <p:ext uri="{BB962C8B-B14F-4D97-AF65-F5344CB8AC3E}">
        <p14:creationId xmlns:p14="http://schemas.microsoft.com/office/powerpoint/2010/main" val="364482912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1033</Words>
  <Application>Microsoft Office PowerPoint</Application>
  <PresentationFormat>Widescreen</PresentationFormat>
  <Paragraphs>59</Paragraphs>
  <Slides>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Garamond</vt:lpstr>
      <vt:lpstr>Helvetica</vt:lpstr>
      <vt:lpstr>Office Theme</vt:lpstr>
      <vt:lpstr>Electric Cars</vt:lpstr>
      <vt:lpstr>How do Electric Cars work?</vt:lpstr>
      <vt:lpstr>The Issue</vt:lpstr>
      <vt:lpstr>Programming A Calculator</vt:lpstr>
      <vt:lpstr>Using the Calculator</vt:lpstr>
      <vt:lpstr>Possible Explanations</vt:lpstr>
      <vt:lpstr>So what does this actually mean?</vt:lpstr>
      <vt:lpstr>Bibliography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Cars</dc:title>
  <dc:creator>Mohit Agarwalla</dc:creator>
  <cp:lastModifiedBy>Mohit Agarwalla</cp:lastModifiedBy>
  <cp:revision>1</cp:revision>
  <dcterms:created xsi:type="dcterms:W3CDTF">2019-03-23T20:17:27Z</dcterms:created>
  <dcterms:modified xsi:type="dcterms:W3CDTF">2019-03-23T20:18:00Z</dcterms:modified>
</cp:coreProperties>
</file>